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20" r:id="rId10"/>
    <p:sldId id="264" r:id="rId11"/>
    <p:sldId id="312" r:id="rId12"/>
    <p:sldId id="305" r:id="rId13"/>
    <p:sldId id="306" r:id="rId14"/>
    <p:sldId id="307" r:id="rId15"/>
    <p:sldId id="308" r:id="rId16"/>
    <p:sldId id="309" r:id="rId17"/>
    <p:sldId id="311" r:id="rId18"/>
    <p:sldId id="326" r:id="rId19"/>
    <p:sldId id="265" r:id="rId20"/>
    <p:sldId id="323" r:id="rId21"/>
    <p:sldId id="324" r:id="rId22"/>
    <p:sldId id="325" r:id="rId23"/>
    <p:sldId id="266" r:id="rId24"/>
    <p:sldId id="267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93" r:id="rId33"/>
    <p:sldId id="289" r:id="rId34"/>
    <p:sldId id="290" r:id="rId35"/>
    <p:sldId id="297" r:id="rId36"/>
    <p:sldId id="296" r:id="rId37"/>
    <p:sldId id="295" r:id="rId38"/>
    <p:sldId id="327" r:id="rId39"/>
    <p:sldId id="294" r:id="rId40"/>
    <p:sldId id="300" r:id="rId41"/>
    <p:sldId id="299" r:id="rId42"/>
    <p:sldId id="303" r:id="rId43"/>
    <p:sldId id="302" r:id="rId44"/>
    <p:sldId id="318" r:id="rId45"/>
    <p:sldId id="319" r:id="rId46"/>
    <p:sldId id="279" r:id="rId47"/>
    <p:sldId id="280" r:id="rId48"/>
    <p:sldId id="281" r:id="rId49"/>
    <p:sldId id="321" r:id="rId50"/>
    <p:sldId id="322" r:id="rId51"/>
    <p:sldId id="284" r:id="rId52"/>
    <p:sldId id="285" r:id="rId53"/>
    <p:sldId id="287" r:id="rId54"/>
    <p:sldId id="313" r:id="rId55"/>
    <p:sldId id="314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1" autoAdjust="0"/>
    <p:restoredTop sz="93526" autoAdjust="0"/>
  </p:normalViewPr>
  <p:slideViewPr>
    <p:cSldViewPr snapToGrid="0">
      <p:cViewPr varScale="1">
        <p:scale>
          <a:sx n="108" d="100"/>
          <a:sy n="108" d="100"/>
        </p:scale>
        <p:origin x="606" y="114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0D36F-C26D-472B-BDFC-2F1FCF0B36AD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32A30-A4C6-49F2-BB6C-7E5A76D5C9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32A30-A4C6-49F2-BB6C-7E5A76D5C9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1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32A30-A4C6-49F2-BB6C-7E5A76D5C9D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63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E4A35-D9ED-5683-697F-98C4488A0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886EFD-FF1F-DC87-0C61-70D65A858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0B1C-2DFB-54B8-26E1-FA15F5F9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F4F85-DCC8-D88D-525C-157039C8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00CEB-FA0F-BF3A-A6EF-1875417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25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8D8F1-6E1C-6E82-6126-1873B4F4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AD0E44-4789-B9D3-72F3-F8EB6ED1A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B9B80B-C2E7-829D-2833-585A1B3F9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A2889-977D-2EA5-DDB4-A0BE84C9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FCAE2-674A-BC11-9FD1-9F4A554D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2A4A2-812F-13BD-6094-45D7CDFF4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70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C37E-55C7-D0D1-6494-DD3C3C8A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F9CC3-ACA0-27D8-63BF-4C4604CA5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7BFA19-CFCA-9182-8290-8C958620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DDF43-C9B3-DFCE-1334-94E6FDFDA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7C4A6F-BE62-3180-8799-557C5D82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99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CB3429-7BE9-AF29-6CEF-5D5E5178C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8E0A5D-DDD5-95F9-7201-0A512A2D1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B6055-36FB-598D-C512-CB7133D0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A311B8-8D4B-3735-098D-BD3565BA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3AC7C7-3E9A-EE2A-7305-E3961512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29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1144C-B280-14F8-A693-7D57D00A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B3979-EC6A-4F97-98E8-6AFCC21DB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846DE-2359-C093-FB05-68D128B6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DA6650-2253-41FB-B6A4-F3A6B0CE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88572-B45D-6B23-328E-C0BE49CB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75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588A6-3FA6-D999-314C-7206EC06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979A5-B35E-50DA-566C-9390DB4CD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63CA9-AF0D-65DE-46BB-47A0CF60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2F983-38F7-3C8D-988E-C2E47D52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9C74-014F-473E-D5CD-BAC7B6F7E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78E95-60A6-DBCA-E0B4-32A4D626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3EB247-EF51-4104-A221-70C4D8588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D4D9ED-A69E-0F80-6376-1F7FB76A4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87359-70FF-6295-7A73-88B22AAF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18D6F2-D7BD-2D63-1E01-1A369E60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B9E0D7-FEA6-C3D5-ACF5-C11BA19E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8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18135-5DBA-7115-55EA-B60106E4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0D6DD-C617-FECB-0F50-70C8FB60B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B9A6ED-99A4-2E35-E6E5-01C4F9BB0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56B0D8-62FE-825B-849E-7AE3E8706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5290AE-6472-AC71-B253-BDE583291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0AE8C4-D1ED-3100-2C85-1EA47788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4CD4FA-7329-4B24-C59E-8B8E24A2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7DEFC7-0FD9-1813-F99A-35CFFF8E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60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6FB9C-B8E3-80D6-5934-CE61E325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8912A7-96C1-2DA6-4A30-79E161847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9826D8-7B39-9DB4-4E6D-2A0B41A1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B3AC8C-7876-0CB9-B018-2EFE1F84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57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C33355-5CBA-BCAA-E610-93BF11E8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FBC0A5-09A6-9FFB-B089-C8EE8D04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026CF-6C7C-2CCD-78BA-BF06FBF8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634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C33355-5CBA-BCAA-E610-93BF11E8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FBC0A5-09A6-9FFB-B089-C8EE8D04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026CF-6C7C-2CCD-78BA-BF06FBF8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0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C9A7E-B97E-9181-3CD8-B2BA0112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AFA7A-ACE4-26A7-C8B5-F7DD980EE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75547F-D6CD-D1BE-C107-BADAD13D2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50B5CE-1853-E652-84E7-20BECC52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DAD606-D159-CD9D-6BD7-294FF76F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17682-8358-C789-49DF-345DC794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89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3BFDBD-49A7-B2C5-B47D-CDE2CE77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A8BB57-B799-9F62-A01F-B1BD207C3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7322E-975A-48D7-0022-F2F5B8DF6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6D52B-C876-46F5-A68D-273A0F2D693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29C6BC-C595-7810-5E12-47FF14B00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7CF29-1A63-F74D-38D6-DAA932D92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9EEEC-7AA5-4C7A-AC34-01C90155F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00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25.mp4"/><Relationship Id="rId7" Type="http://schemas.openxmlformats.org/officeDocument/2006/relationships/image" Target="../media/image74.png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5.mp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36587A-2893-07A6-6E2F-44935EF920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73956D-E7C8-391A-01B2-7D843E26A7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B01D1-B086-7AD2-696A-751506B6B108}"/>
              </a:ext>
            </a:extLst>
          </p:cNvPr>
          <p:cNvSpPr txBox="1"/>
          <p:nvPr/>
        </p:nvSpPr>
        <p:spPr>
          <a:xfrm>
            <a:off x="2209360" y="2151727"/>
            <a:ext cx="77732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SF Pro Heavy" pitchFamily="2" charset="0"/>
              </a:rPr>
              <a:t>BbangKut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DD486-09AB-BF63-303C-9D2932F75EA7}"/>
              </a:ext>
            </a:extLst>
          </p:cNvPr>
          <p:cNvSpPr txBox="1"/>
          <p:nvPr/>
        </p:nvSpPr>
        <p:spPr>
          <a:xfrm>
            <a:off x="211873" y="351714"/>
            <a:ext cx="2998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SF Pro Text" pitchFamily="50" charset="0"/>
              </a:rPr>
              <a:t>2024-04-05</a:t>
            </a:r>
            <a:endParaRPr lang="en-US" altLang="ko-KR" sz="12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SF Pro Text" pitchFamily="50" charset="0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SF Pro Text" pitchFamily="50" charset="0"/>
              </a:rPr>
              <a:t>이젠아카데미</a:t>
            </a:r>
            <a:r>
              <a:rPr lang="ko-KR" altLang="en-US" sz="1200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SF Pro Text" pitchFamily="50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SF Pro Text" pitchFamily="50" charset="0"/>
              </a:rPr>
              <a:t>K-DIGITAL</a:t>
            </a:r>
            <a:r>
              <a:rPr lang="ko-KR" altLang="en-US" sz="1200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SF Pro Text" pitchFamily="50" charset="0"/>
              </a:rPr>
              <a:t> 팀프로젝트 발표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7710A4-A0DC-BDB1-BA9F-59D882B7D59B}"/>
              </a:ext>
            </a:extLst>
          </p:cNvPr>
          <p:cNvCxnSpPr>
            <a:cxnSpLocks/>
          </p:cNvCxnSpPr>
          <p:nvPr/>
        </p:nvCxnSpPr>
        <p:spPr>
          <a:xfrm>
            <a:off x="211873" y="260495"/>
            <a:ext cx="14608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ABD1D1-614C-EA3E-E939-89059616B79A}"/>
              </a:ext>
            </a:extLst>
          </p:cNvPr>
          <p:cNvSpPr txBox="1"/>
          <p:nvPr/>
        </p:nvSpPr>
        <p:spPr>
          <a:xfrm>
            <a:off x="5329742" y="4067027"/>
            <a:ext cx="1532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빵끗</a:t>
            </a:r>
            <a:r>
              <a:rPr lang="ko-KR" altLang="en-US" sz="2800" b="0" dirty="0" smtClean="0">
                <a:solidFill>
                  <a:srgbClr val="CCCCCC"/>
                </a:solidFill>
                <a:effectLst/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😊</a:t>
            </a:r>
            <a:endParaRPr lang="ko-KR" altLang="en-US" sz="2800" b="0" dirty="0">
              <a:solidFill>
                <a:srgbClr val="CCCCCC"/>
              </a:solidFill>
              <a:effectLst/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endParaRPr lang="ko-KR" altLang="en-US" sz="28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562C7-3DF9-63EB-681D-D40478C66673}"/>
              </a:ext>
            </a:extLst>
          </p:cNvPr>
          <p:cNvSpPr txBox="1"/>
          <p:nvPr/>
        </p:nvSpPr>
        <p:spPr>
          <a:xfrm>
            <a:off x="3166372" y="3574079"/>
            <a:ext cx="6022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탄소중립 정보 공유 커뮤니티</a:t>
            </a:r>
            <a:r>
              <a:rPr lang="en-US" altLang="ko-KR" sz="2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웹사이트</a:t>
            </a:r>
          </a:p>
        </p:txBody>
      </p:sp>
    </p:spTree>
    <p:extLst>
      <p:ext uri="{BB962C8B-B14F-4D97-AF65-F5344CB8AC3E}">
        <p14:creationId xmlns:p14="http://schemas.microsoft.com/office/powerpoint/2010/main" val="315691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C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AFE25EE5-6F0D-E188-3E14-1DAB3E25E22D}"/>
              </a:ext>
            </a:extLst>
          </p:cNvPr>
          <p:cNvSpPr/>
          <p:nvPr/>
        </p:nvSpPr>
        <p:spPr>
          <a:xfrm>
            <a:off x="6464300" y="1443252"/>
            <a:ext cx="3971491" cy="397149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3DBBD-806D-4948-FA60-354AF4A359D6}"/>
              </a:ext>
            </a:extLst>
          </p:cNvPr>
          <p:cNvSpPr txBox="1"/>
          <p:nvPr/>
        </p:nvSpPr>
        <p:spPr>
          <a:xfrm>
            <a:off x="585880" y="3013498"/>
            <a:ext cx="4448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4. </a:t>
            </a:r>
            <a:r>
              <a:rPr lang="ko-KR" altLang="en-US" sz="4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기획 및 설계</a:t>
            </a:r>
          </a:p>
        </p:txBody>
      </p:sp>
      <p:pic>
        <p:nvPicPr>
          <p:cNvPr id="6" name="그래픽 5" descr="재활용 단색으로 채워진">
            <a:extLst>
              <a:ext uri="{FF2B5EF4-FFF2-40B4-BE49-F238E27FC236}">
                <a16:creationId xmlns:a16="http://schemas.microsoft.com/office/drawing/2014/main" id="{E8592E9E-5ACA-0CD6-97FC-000CA6108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17477" y="1850471"/>
            <a:ext cx="3332714" cy="3332714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4010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2002263" cy="494371"/>
            <a:chOff x="334537" y="267629"/>
            <a:chExt cx="1282390" cy="494371"/>
          </a:xfrm>
        </p:grpSpPr>
        <p:sp>
          <p:nvSpPr>
            <p:cNvPr id="13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44662"/>
              <a:ext cx="1064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4.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기획 및 설계 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368409" y="292432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Milestones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2772802" y="1288338"/>
            <a:ext cx="1300241" cy="722356"/>
          </a:xfrm>
          <a:custGeom>
            <a:avLst/>
            <a:gdLst>
              <a:gd name="connsiteX0" fmla="*/ 0 w 1300241"/>
              <a:gd name="connsiteY0" fmla="*/ 72236 h 722356"/>
              <a:gd name="connsiteX1" fmla="*/ 72236 w 1300241"/>
              <a:gd name="connsiteY1" fmla="*/ 0 h 722356"/>
              <a:gd name="connsiteX2" fmla="*/ 1228005 w 1300241"/>
              <a:gd name="connsiteY2" fmla="*/ 0 h 722356"/>
              <a:gd name="connsiteX3" fmla="*/ 1300241 w 1300241"/>
              <a:gd name="connsiteY3" fmla="*/ 72236 h 722356"/>
              <a:gd name="connsiteX4" fmla="*/ 1300241 w 1300241"/>
              <a:gd name="connsiteY4" fmla="*/ 650120 h 722356"/>
              <a:gd name="connsiteX5" fmla="*/ 1228005 w 1300241"/>
              <a:gd name="connsiteY5" fmla="*/ 722356 h 722356"/>
              <a:gd name="connsiteX6" fmla="*/ 72236 w 1300241"/>
              <a:gd name="connsiteY6" fmla="*/ 722356 h 722356"/>
              <a:gd name="connsiteX7" fmla="*/ 0 w 1300241"/>
              <a:gd name="connsiteY7" fmla="*/ 650120 h 722356"/>
              <a:gd name="connsiteX8" fmla="*/ 0 w 1300241"/>
              <a:gd name="connsiteY8" fmla="*/ 72236 h 7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0241" h="722356">
                <a:moveTo>
                  <a:pt x="0" y="72236"/>
                </a:moveTo>
                <a:cubicBezTo>
                  <a:pt x="0" y="32341"/>
                  <a:pt x="32341" y="0"/>
                  <a:pt x="72236" y="0"/>
                </a:cubicBezTo>
                <a:lnTo>
                  <a:pt x="1228005" y="0"/>
                </a:lnTo>
                <a:cubicBezTo>
                  <a:pt x="1267900" y="0"/>
                  <a:pt x="1300241" y="32341"/>
                  <a:pt x="1300241" y="72236"/>
                </a:cubicBezTo>
                <a:lnTo>
                  <a:pt x="1300241" y="650120"/>
                </a:lnTo>
                <a:cubicBezTo>
                  <a:pt x="1300241" y="690015"/>
                  <a:pt x="1267900" y="722356"/>
                  <a:pt x="1228005" y="722356"/>
                </a:cubicBezTo>
                <a:lnTo>
                  <a:pt x="72236" y="722356"/>
                </a:lnTo>
                <a:cubicBezTo>
                  <a:pt x="32341" y="722356"/>
                  <a:pt x="0" y="690015"/>
                  <a:pt x="0" y="650120"/>
                </a:cubicBezTo>
                <a:lnTo>
                  <a:pt x="0" y="72236"/>
                </a:lnTo>
                <a:close/>
              </a:path>
            </a:pathLst>
          </a:custGeom>
          <a:solidFill>
            <a:srgbClr val="00B54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117" tIns="82117" rIns="82117" bIns="82117" numCol="1" spcCol="1270" anchor="b" anchorCtr="0">
            <a:noAutofit/>
          </a:bodyPr>
          <a:lstStyle/>
          <a:p>
            <a:pPr lvl="0" algn="ctr" defTabSz="711200" latinLnBrk="1">
              <a:lnSpc>
                <a:spcPts val="14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기획</a:t>
            </a:r>
            <a:r>
              <a:rPr lang="en-US" altLang="ko-KR" sz="1600" kern="12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/</a:t>
            </a:r>
            <a:r>
              <a:rPr lang="ko-KR" altLang="en-US" sz="1600" kern="12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설계</a:t>
            </a:r>
            <a:endParaRPr lang="en-US" altLang="ko-KR" sz="1600" kern="1200" dirty="0" smtClean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 lvl="0" algn="ctr" defTabSz="711200" latinLnBrk="1">
              <a:lnSpc>
                <a:spcPts val="14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시작</a:t>
            </a:r>
            <a:endParaRPr lang="ko-KR" altLang="en-US" sz="1600" kern="1200" dirty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3260392" y="2055841"/>
            <a:ext cx="325061" cy="270884"/>
          </a:xfrm>
          <a:custGeom>
            <a:avLst/>
            <a:gdLst>
              <a:gd name="connsiteX0" fmla="*/ 0 w 270883"/>
              <a:gd name="connsiteY0" fmla="*/ 65012 h 325060"/>
              <a:gd name="connsiteX1" fmla="*/ 135442 w 270883"/>
              <a:gd name="connsiteY1" fmla="*/ 65012 h 325060"/>
              <a:gd name="connsiteX2" fmla="*/ 135442 w 270883"/>
              <a:gd name="connsiteY2" fmla="*/ 0 h 325060"/>
              <a:gd name="connsiteX3" fmla="*/ 270883 w 270883"/>
              <a:gd name="connsiteY3" fmla="*/ 162530 h 325060"/>
              <a:gd name="connsiteX4" fmla="*/ 135442 w 270883"/>
              <a:gd name="connsiteY4" fmla="*/ 325060 h 325060"/>
              <a:gd name="connsiteX5" fmla="*/ 135442 w 270883"/>
              <a:gd name="connsiteY5" fmla="*/ 260048 h 325060"/>
              <a:gd name="connsiteX6" fmla="*/ 0 w 270883"/>
              <a:gd name="connsiteY6" fmla="*/ 260048 h 325060"/>
              <a:gd name="connsiteX7" fmla="*/ 0 w 270883"/>
              <a:gd name="connsiteY7" fmla="*/ 65012 h 32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883" h="325060">
                <a:moveTo>
                  <a:pt x="216706" y="1"/>
                </a:moveTo>
                <a:lnTo>
                  <a:pt x="216706" y="162531"/>
                </a:lnTo>
                <a:lnTo>
                  <a:pt x="270883" y="162531"/>
                </a:lnTo>
                <a:lnTo>
                  <a:pt x="135442" y="325059"/>
                </a:lnTo>
                <a:lnTo>
                  <a:pt x="0" y="162531"/>
                </a:lnTo>
                <a:lnTo>
                  <a:pt x="54177" y="162531"/>
                </a:lnTo>
                <a:lnTo>
                  <a:pt x="54177" y="1"/>
                </a:lnTo>
                <a:lnTo>
                  <a:pt x="216706" y="1"/>
                </a:lnTo>
                <a:close/>
              </a:path>
            </a:pathLst>
          </a:custGeom>
          <a:solidFill>
            <a:srgbClr val="B9EBA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013" tIns="1" rIns="65012" bIns="81265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2772802" y="2371872"/>
            <a:ext cx="1300241" cy="722356"/>
          </a:xfrm>
          <a:custGeom>
            <a:avLst/>
            <a:gdLst>
              <a:gd name="connsiteX0" fmla="*/ 0 w 1300241"/>
              <a:gd name="connsiteY0" fmla="*/ 72236 h 722356"/>
              <a:gd name="connsiteX1" fmla="*/ 72236 w 1300241"/>
              <a:gd name="connsiteY1" fmla="*/ 0 h 722356"/>
              <a:gd name="connsiteX2" fmla="*/ 1228005 w 1300241"/>
              <a:gd name="connsiteY2" fmla="*/ 0 h 722356"/>
              <a:gd name="connsiteX3" fmla="*/ 1300241 w 1300241"/>
              <a:gd name="connsiteY3" fmla="*/ 72236 h 722356"/>
              <a:gd name="connsiteX4" fmla="*/ 1300241 w 1300241"/>
              <a:gd name="connsiteY4" fmla="*/ 650120 h 722356"/>
              <a:gd name="connsiteX5" fmla="*/ 1228005 w 1300241"/>
              <a:gd name="connsiteY5" fmla="*/ 722356 h 722356"/>
              <a:gd name="connsiteX6" fmla="*/ 72236 w 1300241"/>
              <a:gd name="connsiteY6" fmla="*/ 722356 h 722356"/>
              <a:gd name="connsiteX7" fmla="*/ 0 w 1300241"/>
              <a:gd name="connsiteY7" fmla="*/ 650120 h 722356"/>
              <a:gd name="connsiteX8" fmla="*/ 0 w 1300241"/>
              <a:gd name="connsiteY8" fmla="*/ 72236 h 72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0241" h="722356">
                <a:moveTo>
                  <a:pt x="0" y="72236"/>
                </a:moveTo>
                <a:cubicBezTo>
                  <a:pt x="0" y="32341"/>
                  <a:pt x="32341" y="0"/>
                  <a:pt x="72236" y="0"/>
                </a:cubicBezTo>
                <a:lnTo>
                  <a:pt x="1228005" y="0"/>
                </a:lnTo>
                <a:cubicBezTo>
                  <a:pt x="1267900" y="0"/>
                  <a:pt x="1300241" y="32341"/>
                  <a:pt x="1300241" y="72236"/>
                </a:cubicBezTo>
                <a:lnTo>
                  <a:pt x="1300241" y="650120"/>
                </a:lnTo>
                <a:cubicBezTo>
                  <a:pt x="1300241" y="690015"/>
                  <a:pt x="1267900" y="722356"/>
                  <a:pt x="1228005" y="722356"/>
                </a:cubicBezTo>
                <a:lnTo>
                  <a:pt x="72236" y="722356"/>
                </a:lnTo>
                <a:cubicBezTo>
                  <a:pt x="32341" y="722356"/>
                  <a:pt x="0" y="690015"/>
                  <a:pt x="0" y="650120"/>
                </a:cubicBezTo>
                <a:lnTo>
                  <a:pt x="0" y="72236"/>
                </a:lnTo>
                <a:close/>
              </a:path>
            </a:pathLst>
          </a:custGeom>
          <a:solidFill>
            <a:srgbClr val="00B54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117" tIns="82117" rIns="82117" bIns="82117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개발 시작</a:t>
            </a:r>
            <a:endParaRPr lang="ko-KR" altLang="en-US" sz="1600" kern="1200" dirty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2796884" y="3456163"/>
            <a:ext cx="1292732" cy="718184"/>
          </a:xfrm>
          <a:custGeom>
            <a:avLst/>
            <a:gdLst>
              <a:gd name="connsiteX0" fmla="*/ 0 w 1292732"/>
              <a:gd name="connsiteY0" fmla="*/ 71818 h 718184"/>
              <a:gd name="connsiteX1" fmla="*/ 71818 w 1292732"/>
              <a:gd name="connsiteY1" fmla="*/ 0 h 718184"/>
              <a:gd name="connsiteX2" fmla="*/ 1220914 w 1292732"/>
              <a:gd name="connsiteY2" fmla="*/ 0 h 718184"/>
              <a:gd name="connsiteX3" fmla="*/ 1292732 w 1292732"/>
              <a:gd name="connsiteY3" fmla="*/ 71818 h 718184"/>
              <a:gd name="connsiteX4" fmla="*/ 1292732 w 1292732"/>
              <a:gd name="connsiteY4" fmla="*/ 646366 h 718184"/>
              <a:gd name="connsiteX5" fmla="*/ 1220914 w 1292732"/>
              <a:gd name="connsiteY5" fmla="*/ 718184 h 718184"/>
              <a:gd name="connsiteX6" fmla="*/ 71818 w 1292732"/>
              <a:gd name="connsiteY6" fmla="*/ 718184 h 718184"/>
              <a:gd name="connsiteX7" fmla="*/ 0 w 1292732"/>
              <a:gd name="connsiteY7" fmla="*/ 646366 h 718184"/>
              <a:gd name="connsiteX8" fmla="*/ 0 w 1292732"/>
              <a:gd name="connsiteY8" fmla="*/ 71818 h 71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2732" h="718184">
                <a:moveTo>
                  <a:pt x="0" y="71818"/>
                </a:moveTo>
                <a:cubicBezTo>
                  <a:pt x="0" y="32154"/>
                  <a:pt x="32154" y="0"/>
                  <a:pt x="71818" y="0"/>
                </a:cubicBezTo>
                <a:lnTo>
                  <a:pt x="1220914" y="0"/>
                </a:lnTo>
                <a:cubicBezTo>
                  <a:pt x="1260578" y="0"/>
                  <a:pt x="1292732" y="32154"/>
                  <a:pt x="1292732" y="71818"/>
                </a:cubicBezTo>
                <a:lnTo>
                  <a:pt x="1292732" y="646366"/>
                </a:lnTo>
                <a:cubicBezTo>
                  <a:pt x="1292732" y="686030"/>
                  <a:pt x="1260578" y="718184"/>
                  <a:pt x="1220914" y="718184"/>
                </a:cubicBezTo>
                <a:lnTo>
                  <a:pt x="71818" y="718184"/>
                </a:lnTo>
                <a:cubicBezTo>
                  <a:pt x="32154" y="718184"/>
                  <a:pt x="0" y="686030"/>
                  <a:pt x="0" y="646366"/>
                </a:cubicBezTo>
                <a:lnTo>
                  <a:pt x="0" y="71818"/>
                </a:lnTo>
                <a:close/>
              </a:path>
            </a:pathLst>
          </a:custGeom>
          <a:solidFill>
            <a:srgbClr val="00B54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95" tIns="81995" rIns="81995" bIns="81995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검증 시작</a:t>
            </a:r>
            <a:endParaRPr lang="ko-KR" altLang="en-US" sz="1600" kern="1200" dirty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281659" y="4219234"/>
            <a:ext cx="323183" cy="269319"/>
          </a:xfrm>
          <a:custGeom>
            <a:avLst/>
            <a:gdLst>
              <a:gd name="connsiteX0" fmla="*/ 0 w 269319"/>
              <a:gd name="connsiteY0" fmla="*/ 64637 h 323183"/>
              <a:gd name="connsiteX1" fmla="*/ 134660 w 269319"/>
              <a:gd name="connsiteY1" fmla="*/ 64637 h 323183"/>
              <a:gd name="connsiteX2" fmla="*/ 134660 w 269319"/>
              <a:gd name="connsiteY2" fmla="*/ 0 h 323183"/>
              <a:gd name="connsiteX3" fmla="*/ 269319 w 269319"/>
              <a:gd name="connsiteY3" fmla="*/ 161592 h 323183"/>
              <a:gd name="connsiteX4" fmla="*/ 134660 w 269319"/>
              <a:gd name="connsiteY4" fmla="*/ 323183 h 323183"/>
              <a:gd name="connsiteX5" fmla="*/ 134660 w 269319"/>
              <a:gd name="connsiteY5" fmla="*/ 258546 h 323183"/>
              <a:gd name="connsiteX6" fmla="*/ 0 w 269319"/>
              <a:gd name="connsiteY6" fmla="*/ 258546 h 323183"/>
              <a:gd name="connsiteX7" fmla="*/ 0 w 269319"/>
              <a:gd name="connsiteY7" fmla="*/ 64637 h 32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319" h="323183">
                <a:moveTo>
                  <a:pt x="215455" y="0"/>
                </a:moveTo>
                <a:lnTo>
                  <a:pt x="215455" y="161592"/>
                </a:lnTo>
                <a:lnTo>
                  <a:pt x="269319" y="161592"/>
                </a:lnTo>
                <a:lnTo>
                  <a:pt x="134659" y="323183"/>
                </a:lnTo>
                <a:lnTo>
                  <a:pt x="0" y="161592"/>
                </a:lnTo>
                <a:lnTo>
                  <a:pt x="53864" y="161592"/>
                </a:lnTo>
                <a:lnTo>
                  <a:pt x="53864" y="0"/>
                </a:lnTo>
                <a:lnTo>
                  <a:pt x="215455" y="0"/>
                </a:lnTo>
                <a:close/>
              </a:path>
            </a:pathLst>
          </a:custGeom>
          <a:solidFill>
            <a:srgbClr val="B9EBA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637" tIns="0" rIns="64637" bIns="80796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400" kern="1200"/>
          </a:p>
        </p:txBody>
      </p:sp>
      <p:sp>
        <p:nvSpPr>
          <p:cNvPr id="28" name="자유형 27"/>
          <p:cNvSpPr/>
          <p:nvPr/>
        </p:nvSpPr>
        <p:spPr>
          <a:xfrm>
            <a:off x="2796884" y="4533440"/>
            <a:ext cx="1292732" cy="718184"/>
          </a:xfrm>
          <a:custGeom>
            <a:avLst/>
            <a:gdLst>
              <a:gd name="connsiteX0" fmla="*/ 0 w 1292732"/>
              <a:gd name="connsiteY0" fmla="*/ 71818 h 718184"/>
              <a:gd name="connsiteX1" fmla="*/ 71818 w 1292732"/>
              <a:gd name="connsiteY1" fmla="*/ 0 h 718184"/>
              <a:gd name="connsiteX2" fmla="*/ 1220914 w 1292732"/>
              <a:gd name="connsiteY2" fmla="*/ 0 h 718184"/>
              <a:gd name="connsiteX3" fmla="*/ 1292732 w 1292732"/>
              <a:gd name="connsiteY3" fmla="*/ 71818 h 718184"/>
              <a:gd name="connsiteX4" fmla="*/ 1292732 w 1292732"/>
              <a:gd name="connsiteY4" fmla="*/ 646366 h 718184"/>
              <a:gd name="connsiteX5" fmla="*/ 1220914 w 1292732"/>
              <a:gd name="connsiteY5" fmla="*/ 718184 h 718184"/>
              <a:gd name="connsiteX6" fmla="*/ 71818 w 1292732"/>
              <a:gd name="connsiteY6" fmla="*/ 718184 h 718184"/>
              <a:gd name="connsiteX7" fmla="*/ 0 w 1292732"/>
              <a:gd name="connsiteY7" fmla="*/ 646366 h 718184"/>
              <a:gd name="connsiteX8" fmla="*/ 0 w 1292732"/>
              <a:gd name="connsiteY8" fmla="*/ 71818 h 71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2732" h="718184">
                <a:moveTo>
                  <a:pt x="0" y="71818"/>
                </a:moveTo>
                <a:cubicBezTo>
                  <a:pt x="0" y="32154"/>
                  <a:pt x="32154" y="0"/>
                  <a:pt x="71818" y="0"/>
                </a:cubicBezTo>
                <a:lnTo>
                  <a:pt x="1220914" y="0"/>
                </a:lnTo>
                <a:cubicBezTo>
                  <a:pt x="1260578" y="0"/>
                  <a:pt x="1292732" y="32154"/>
                  <a:pt x="1292732" y="71818"/>
                </a:cubicBezTo>
                <a:lnTo>
                  <a:pt x="1292732" y="646366"/>
                </a:lnTo>
                <a:cubicBezTo>
                  <a:pt x="1292732" y="686030"/>
                  <a:pt x="1260578" y="718184"/>
                  <a:pt x="1220914" y="718184"/>
                </a:cubicBezTo>
                <a:lnTo>
                  <a:pt x="71818" y="718184"/>
                </a:lnTo>
                <a:cubicBezTo>
                  <a:pt x="32154" y="718184"/>
                  <a:pt x="0" y="686030"/>
                  <a:pt x="0" y="646366"/>
                </a:cubicBezTo>
                <a:lnTo>
                  <a:pt x="0" y="71818"/>
                </a:lnTo>
                <a:close/>
              </a:path>
            </a:pathLst>
          </a:custGeom>
          <a:solidFill>
            <a:srgbClr val="00B54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95" tIns="81995" rIns="81995" bIns="81995" numCol="1" spcCol="1270" anchor="ctr" anchorCtr="0">
            <a:noAutofit/>
          </a:bodyPr>
          <a:lstStyle/>
          <a:p>
            <a:pPr lvl="0" algn="ctr" defTabSz="711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발표</a:t>
            </a:r>
            <a:r>
              <a:rPr lang="en-US" altLang="ko-KR" sz="1600" kern="12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/</a:t>
            </a:r>
            <a:r>
              <a:rPr lang="ko-KR" altLang="en-US" sz="1600" kern="12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평가</a:t>
            </a:r>
            <a:endParaRPr lang="ko-KR" altLang="en-US" sz="1600" kern="1200" dirty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3281659" y="5296511"/>
            <a:ext cx="323184" cy="269320"/>
          </a:xfrm>
          <a:custGeom>
            <a:avLst/>
            <a:gdLst>
              <a:gd name="connsiteX0" fmla="*/ 0 w 269319"/>
              <a:gd name="connsiteY0" fmla="*/ 64637 h 323183"/>
              <a:gd name="connsiteX1" fmla="*/ 134660 w 269319"/>
              <a:gd name="connsiteY1" fmla="*/ 64637 h 323183"/>
              <a:gd name="connsiteX2" fmla="*/ 134660 w 269319"/>
              <a:gd name="connsiteY2" fmla="*/ 0 h 323183"/>
              <a:gd name="connsiteX3" fmla="*/ 269319 w 269319"/>
              <a:gd name="connsiteY3" fmla="*/ 161592 h 323183"/>
              <a:gd name="connsiteX4" fmla="*/ 134660 w 269319"/>
              <a:gd name="connsiteY4" fmla="*/ 323183 h 323183"/>
              <a:gd name="connsiteX5" fmla="*/ 134660 w 269319"/>
              <a:gd name="connsiteY5" fmla="*/ 258546 h 323183"/>
              <a:gd name="connsiteX6" fmla="*/ 0 w 269319"/>
              <a:gd name="connsiteY6" fmla="*/ 258546 h 323183"/>
              <a:gd name="connsiteX7" fmla="*/ 0 w 269319"/>
              <a:gd name="connsiteY7" fmla="*/ 64637 h 32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319" h="323183">
                <a:moveTo>
                  <a:pt x="215455" y="0"/>
                </a:moveTo>
                <a:lnTo>
                  <a:pt x="215455" y="161592"/>
                </a:lnTo>
                <a:lnTo>
                  <a:pt x="269319" y="161592"/>
                </a:lnTo>
                <a:lnTo>
                  <a:pt x="134659" y="323183"/>
                </a:lnTo>
                <a:lnTo>
                  <a:pt x="0" y="161592"/>
                </a:lnTo>
                <a:lnTo>
                  <a:pt x="53864" y="161592"/>
                </a:lnTo>
                <a:lnTo>
                  <a:pt x="53864" y="0"/>
                </a:lnTo>
                <a:lnTo>
                  <a:pt x="215455" y="0"/>
                </a:lnTo>
                <a:close/>
              </a:path>
            </a:pathLst>
          </a:custGeom>
          <a:solidFill>
            <a:srgbClr val="B9EBA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637" tIns="1" rIns="64638" bIns="80796" numCol="1" spcCol="1270" anchor="ctr" anchorCtr="0">
            <a:noAutofit/>
          </a:bodyPr>
          <a:lstStyle/>
          <a:p>
            <a:pPr lvl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400" kern="1200"/>
          </a:p>
        </p:txBody>
      </p:sp>
      <p:sp>
        <p:nvSpPr>
          <p:cNvPr id="30" name="자유형 29"/>
          <p:cNvSpPr/>
          <p:nvPr/>
        </p:nvSpPr>
        <p:spPr>
          <a:xfrm>
            <a:off x="2796884" y="5610717"/>
            <a:ext cx="1292732" cy="718184"/>
          </a:xfrm>
          <a:custGeom>
            <a:avLst/>
            <a:gdLst>
              <a:gd name="connsiteX0" fmla="*/ 0 w 1292732"/>
              <a:gd name="connsiteY0" fmla="*/ 71818 h 718184"/>
              <a:gd name="connsiteX1" fmla="*/ 71818 w 1292732"/>
              <a:gd name="connsiteY1" fmla="*/ 0 h 718184"/>
              <a:gd name="connsiteX2" fmla="*/ 1220914 w 1292732"/>
              <a:gd name="connsiteY2" fmla="*/ 0 h 718184"/>
              <a:gd name="connsiteX3" fmla="*/ 1292732 w 1292732"/>
              <a:gd name="connsiteY3" fmla="*/ 71818 h 718184"/>
              <a:gd name="connsiteX4" fmla="*/ 1292732 w 1292732"/>
              <a:gd name="connsiteY4" fmla="*/ 646366 h 718184"/>
              <a:gd name="connsiteX5" fmla="*/ 1220914 w 1292732"/>
              <a:gd name="connsiteY5" fmla="*/ 718184 h 718184"/>
              <a:gd name="connsiteX6" fmla="*/ 71818 w 1292732"/>
              <a:gd name="connsiteY6" fmla="*/ 718184 h 718184"/>
              <a:gd name="connsiteX7" fmla="*/ 0 w 1292732"/>
              <a:gd name="connsiteY7" fmla="*/ 646366 h 718184"/>
              <a:gd name="connsiteX8" fmla="*/ 0 w 1292732"/>
              <a:gd name="connsiteY8" fmla="*/ 71818 h 71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2732" h="718184">
                <a:moveTo>
                  <a:pt x="0" y="71818"/>
                </a:moveTo>
                <a:cubicBezTo>
                  <a:pt x="0" y="32154"/>
                  <a:pt x="32154" y="0"/>
                  <a:pt x="71818" y="0"/>
                </a:cubicBezTo>
                <a:lnTo>
                  <a:pt x="1220914" y="0"/>
                </a:lnTo>
                <a:cubicBezTo>
                  <a:pt x="1260578" y="0"/>
                  <a:pt x="1292732" y="32154"/>
                  <a:pt x="1292732" y="71818"/>
                </a:cubicBezTo>
                <a:lnTo>
                  <a:pt x="1292732" y="646366"/>
                </a:lnTo>
                <a:cubicBezTo>
                  <a:pt x="1292732" y="686030"/>
                  <a:pt x="1260578" y="718184"/>
                  <a:pt x="1220914" y="718184"/>
                </a:cubicBezTo>
                <a:lnTo>
                  <a:pt x="71818" y="718184"/>
                </a:lnTo>
                <a:cubicBezTo>
                  <a:pt x="32154" y="718184"/>
                  <a:pt x="0" y="686030"/>
                  <a:pt x="0" y="646366"/>
                </a:cubicBezTo>
                <a:lnTo>
                  <a:pt x="0" y="71818"/>
                </a:lnTo>
                <a:close/>
              </a:path>
            </a:pathLst>
          </a:custGeom>
          <a:solidFill>
            <a:srgbClr val="00B54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95" tIns="81995" rIns="81995" bIns="81995" numCol="1" spcCol="1270" anchor="b" anchorCtr="0">
            <a:noAutofit/>
          </a:bodyPr>
          <a:lstStyle/>
          <a:p>
            <a:pPr lvl="0" algn="ctr" defTabSz="711200" latinLnBrk="1">
              <a:lnSpc>
                <a:spcPts val="14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프로젝트</a:t>
            </a:r>
            <a:endParaRPr lang="en-US" altLang="ko-KR" sz="1600" kern="1200" dirty="0" smtClean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 lvl="0" algn="ctr" defTabSz="711200" latinLnBrk="1">
              <a:lnSpc>
                <a:spcPts val="14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kern="12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종료</a:t>
            </a:r>
            <a:endParaRPr lang="ko-KR" altLang="en-US" sz="1600" kern="1200" dirty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5417" y="1308487"/>
            <a:ext cx="906017" cy="35394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2</a:t>
            </a:r>
            <a:r>
              <a:rPr lang="ko-KR" altLang="en-US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월 </a:t>
            </a:r>
            <a:r>
              <a:rPr lang="en-US" altLang="ko-KR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5</a:t>
            </a:r>
            <a:r>
              <a:rPr lang="ko-KR" altLang="en-US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일</a:t>
            </a:r>
            <a:endParaRPr lang="ko-KR" altLang="en-US" sz="1700" dirty="0">
              <a:solidFill>
                <a:schemeClr val="accent1">
                  <a:lumMod val="7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05417" y="1637516"/>
            <a:ext cx="572900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웹서비스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기획 </a:t>
            </a:r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 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디자인 설정 </a:t>
            </a:r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 URL Map / Wire Frame / ERD 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등 설계</a:t>
            </a:r>
            <a:endParaRPr lang="ko-KR" altLang="en-US" sz="14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05417" y="2410020"/>
            <a:ext cx="1027845" cy="35394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2</a:t>
            </a:r>
            <a:r>
              <a:rPr lang="ko-KR" altLang="en-US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월 </a:t>
            </a:r>
            <a:r>
              <a:rPr lang="en-US" altLang="ko-KR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19</a:t>
            </a:r>
            <a:r>
              <a:rPr lang="ko-KR" altLang="en-US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일</a:t>
            </a:r>
            <a:endParaRPr lang="ko-KR" altLang="en-US" sz="1700" dirty="0">
              <a:solidFill>
                <a:schemeClr val="accent1">
                  <a:lumMod val="7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05417" y="3473212"/>
            <a:ext cx="1027845" cy="35394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3</a:t>
            </a:r>
            <a:r>
              <a:rPr lang="ko-KR" altLang="en-US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월 </a:t>
            </a:r>
            <a:r>
              <a:rPr lang="en-US" altLang="ko-KR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18</a:t>
            </a:r>
            <a:r>
              <a:rPr lang="ko-KR" altLang="en-US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일</a:t>
            </a:r>
            <a:endParaRPr lang="ko-KR" altLang="en-US" sz="1700" dirty="0">
              <a:solidFill>
                <a:schemeClr val="accent1">
                  <a:lumMod val="7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05417" y="3802241"/>
            <a:ext cx="582326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코드 리뷰 </a:t>
            </a:r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 UI</a:t>
            </a:r>
            <a:r>
              <a:rPr lang="en-US" altLang="ko-KR" sz="14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</a:t>
            </a:r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UX 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테스트 </a:t>
            </a:r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 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가상 데이터 입력 및 기능 테스트 </a:t>
            </a:r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 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오류 확인</a:t>
            </a:r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</a:t>
            </a:r>
            <a:endParaRPr lang="ko-KR" altLang="en-US" sz="14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05417" y="4564485"/>
            <a:ext cx="1027845" cy="35394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3</a:t>
            </a:r>
            <a:r>
              <a:rPr lang="ko-KR" altLang="en-US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월 </a:t>
            </a:r>
            <a:r>
              <a:rPr lang="en-US" altLang="ko-KR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28</a:t>
            </a:r>
            <a:r>
              <a:rPr lang="ko-KR" altLang="en-US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일</a:t>
            </a:r>
            <a:endParaRPr lang="ko-KR" altLang="en-US" sz="1700" dirty="0">
              <a:solidFill>
                <a:schemeClr val="accent1">
                  <a:lumMod val="7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05417" y="4893514"/>
            <a:ext cx="192071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프로젝트 발표 후 평가</a:t>
            </a:r>
            <a:endParaRPr lang="ko-KR" altLang="en-US" sz="14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5417" y="5648546"/>
            <a:ext cx="906017" cy="35394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4</a:t>
            </a:r>
            <a:r>
              <a:rPr lang="ko-KR" altLang="en-US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월 </a:t>
            </a: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9</a:t>
            </a:r>
            <a:r>
              <a:rPr lang="ko-KR" altLang="en-US" sz="1700" dirty="0" smtClean="0">
                <a:solidFill>
                  <a:schemeClr val="accent1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일</a:t>
            </a:r>
            <a:endParaRPr lang="ko-KR" altLang="en-US" sz="1700" dirty="0">
              <a:solidFill>
                <a:schemeClr val="accent1">
                  <a:lumMod val="7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5417" y="5977575"/>
            <a:ext cx="258115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프로젝트 종료 및 교육과정 수료</a:t>
            </a:r>
            <a:endParaRPr lang="ko-KR" altLang="en-US" sz="14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05417" y="2738703"/>
            <a:ext cx="570540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DB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연결</a:t>
            </a:r>
            <a:r>
              <a:rPr lang="en-US" altLang="ko-KR" sz="14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</a:t>
            </a:r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 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파트 별로 기획한 기능 구현을 위해 선택한 기술로 </a:t>
            </a:r>
            <a:r>
              <a:rPr lang="ko-KR" altLang="en-US" sz="14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풀스택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개발 </a:t>
            </a:r>
            <a:endParaRPr lang="ko-KR" altLang="en-US" sz="14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273452" y="3142773"/>
            <a:ext cx="339597" cy="282998"/>
            <a:chOff x="533022" y="802980"/>
            <a:chExt cx="339597" cy="282998"/>
          </a:xfrm>
        </p:grpSpPr>
        <p:sp>
          <p:nvSpPr>
            <p:cNvPr id="26" name="오른쪽 화살표 25"/>
            <p:cNvSpPr/>
            <p:nvPr/>
          </p:nvSpPr>
          <p:spPr>
            <a:xfrm rot="5400000">
              <a:off x="561322" y="774680"/>
              <a:ext cx="282998" cy="33959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9EBA7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오른쪽 화살표 4"/>
            <p:cNvSpPr txBox="1"/>
            <p:nvPr/>
          </p:nvSpPr>
          <p:spPr>
            <a:xfrm>
              <a:off x="600942" y="802980"/>
              <a:ext cx="203759" cy="1980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900" kern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20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3" y="1299411"/>
            <a:ext cx="10886601" cy="446826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2002263" cy="494371"/>
            <a:chOff x="334537" y="267629"/>
            <a:chExt cx="1282390" cy="494371"/>
          </a:xfrm>
        </p:grpSpPr>
        <p:sp>
          <p:nvSpPr>
            <p:cNvPr id="8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44662"/>
              <a:ext cx="1064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4.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기획 및 설계 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368409" y="292432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URL Map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5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302CD1-DC88-175A-A703-0017A1C82496}"/>
              </a:ext>
            </a:extLst>
          </p:cNvPr>
          <p:cNvSpPr/>
          <p:nvPr/>
        </p:nvSpPr>
        <p:spPr>
          <a:xfrm>
            <a:off x="252993" y="1009651"/>
            <a:ext cx="11686013" cy="5577638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7105" y="1400009"/>
            <a:ext cx="1130438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메인페이지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9830" y="1400009"/>
            <a:ext cx="75212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로그인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98538" y="1426376"/>
            <a:ext cx="1130438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메인페이지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2668" y="4711198"/>
            <a:ext cx="146386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로그인 전 헤더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19714" y="5626130"/>
            <a:ext cx="146386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로그인 후 헤더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376" y="1764930"/>
            <a:ext cx="3742464" cy="46117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486" y="5938648"/>
            <a:ext cx="4424373" cy="433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259" y="5023716"/>
            <a:ext cx="4437191" cy="433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94" y="1738563"/>
            <a:ext cx="2863339" cy="46331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668" y="1738563"/>
            <a:ext cx="4424373" cy="280335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2002263" cy="494371"/>
            <a:chOff x="334537" y="267629"/>
            <a:chExt cx="1282390" cy="494371"/>
          </a:xfrm>
        </p:grpSpPr>
        <p:sp>
          <p:nvSpPr>
            <p:cNvPr id="29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44662"/>
              <a:ext cx="1064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4.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기획 및 설계 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368409" y="292432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Wire Frame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18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302CD1-DC88-175A-A703-0017A1C82496}"/>
              </a:ext>
            </a:extLst>
          </p:cNvPr>
          <p:cNvSpPr/>
          <p:nvPr/>
        </p:nvSpPr>
        <p:spPr>
          <a:xfrm>
            <a:off x="252993" y="1009651"/>
            <a:ext cx="11686013" cy="5577638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407" y="1762289"/>
            <a:ext cx="3737927" cy="4608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74" y="1762289"/>
            <a:ext cx="3746314" cy="46186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43" y="1762289"/>
            <a:ext cx="3745412" cy="461868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6339" y="1423735"/>
            <a:ext cx="1443024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탄소중립이란</a:t>
            </a:r>
            <a:r>
              <a:rPr lang="en-US" altLang="ko-KR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?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46905" y="1423735"/>
            <a:ext cx="941283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환경이슈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05438" y="1423735"/>
            <a:ext cx="941283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커뮤니티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2002263" cy="494371"/>
            <a:chOff x="334537" y="267629"/>
            <a:chExt cx="1282390" cy="494371"/>
          </a:xfrm>
        </p:grpSpPr>
        <p:sp>
          <p:nvSpPr>
            <p:cNvPr id="19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44662"/>
              <a:ext cx="1064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4.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기획 및 설계 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368409" y="292432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Wire Frame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7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302CD1-DC88-175A-A703-0017A1C82496}"/>
              </a:ext>
            </a:extLst>
          </p:cNvPr>
          <p:cNvSpPr/>
          <p:nvPr/>
        </p:nvSpPr>
        <p:spPr>
          <a:xfrm>
            <a:off x="252993" y="1009651"/>
            <a:ext cx="11686013" cy="5577638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3" y="1778647"/>
            <a:ext cx="3741524" cy="46083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46" y="1778647"/>
            <a:ext cx="3740774" cy="46118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366" y="1778647"/>
            <a:ext cx="3734040" cy="46035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6339" y="1440093"/>
            <a:ext cx="203132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커뮤니티 </a:t>
            </a:r>
            <a:r>
              <a:rPr lang="ko-KR" altLang="en-US" sz="1600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상세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48373" y="1440093"/>
            <a:ext cx="205056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커뮤니티 </a:t>
            </a:r>
            <a:r>
              <a:rPr lang="ko-KR" altLang="en-US" sz="160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글쓰기</a:t>
            </a:r>
            <a:r>
              <a:rPr lang="en-US" altLang="ko-KR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수정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12680" y="1440093"/>
            <a:ext cx="1770036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프로필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2002263" cy="494371"/>
            <a:chOff x="334537" y="267629"/>
            <a:chExt cx="1282390" cy="494371"/>
          </a:xfrm>
        </p:grpSpPr>
        <p:sp>
          <p:nvSpPr>
            <p:cNvPr id="22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44662"/>
              <a:ext cx="1064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4.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기획 및 설계 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368409" y="292432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Wire Frame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18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302CD1-DC88-175A-A703-0017A1C82496}"/>
              </a:ext>
            </a:extLst>
          </p:cNvPr>
          <p:cNvSpPr/>
          <p:nvPr/>
        </p:nvSpPr>
        <p:spPr>
          <a:xfrm>
            <a:off x="252993" y="1009651"/>
            <a:ext cx="11686013" cy="5577638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9" y="1784662"/>
            <a:ext cx="3740774" cy="323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99" y="1784662"/>
            <a:ext cx="3740774" cy="459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239" y="1784662"/>
            <a:ext cx="3744064" cy="46159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12680" y="1446108"/>
            <a:ext cx="195919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나의활동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0899" y="1446108"/>
            <a:ext cx="195919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정보수정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9938" y="1446108"/>
            <a:ext cx="195919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정보수정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2002263" cy="494371"/>
            <a:chOff x="334537" y="267629"/>
            <a:chExt cx="1282390" cy="494371"/>
          </a:xfrm>
        </p:grpSpPr>
        <p:sp>
          <p:nvSpPr>
            <p:cNvPr id="23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44662"/>
              <a:ext cx="1064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4.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기획 및 설계 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368409" y="292432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Wire Frame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63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302CD1-DC88-175A-A703-0017A1C82496}"/>
              </a:ext>
            </a:extLst>
          </p:cNvPr>
          <p:cNvSpPr/>
          <p:nvPr/>
        </p:nvSpPr>
        <p:spPr>
          <a:xfrm>
            <a:off x="252993" y="1009651"/>
            <a:ext cx="11686013" cy="5577638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38" y="1784662"/>
            <a:ext cx="3734637" cy="46042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049" y="1446108"/>
            <a:ext cx="1770036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좋아요</a:t>
            </a:r>
            <a:endParaRPr lang="ko-KR" altLang="en-US" sz="16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2002263" cy="494371"/>
            <a:chOff x="334537" y="267629"/>
            <a:chExt cx="1282390" cy="494371"/>
          </a:xfrm>
        </p:grpSpPr>
        <p:sp>
          <p:nvSpPr>
            <p:cNvPr id="20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44662"/>
              <a:ext cx="1064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4.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기획 및 설계 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368409" y="292432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Wire Frame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54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1012016"/>
            <a:ext cx="11685600" cy="55764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2002263" cy="494371"/>
            <a:chOff x="334537" y="267629"/>
            <a:chExt cx="1282390" cy="494371"/>
          </a:xfrm>
        </p:grpSpPr>
        <p:sp>
          <p:nvSpPr>
            <p:cNvPr id="13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44662"/>
              <a:ext cx="1064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4.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기획 및 설계 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368409" y="292432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ERD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43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C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AFE25EE5-6F0D-E188-3E14-1DAB3E25E22D}"/>
              </a:ext>
            </a:extLst>
          </p:cNvPr>
          <p:cNvSpPr/>
          <p:nvPr/>
        </p:nvSpPr>
        <p:spPr>
          <a:xfrm>
            <a:off x="6464300" y="1443252"/>
            <a:ext cx="3971491" cy="397149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3DBBD-806D-4948-FA60-354AF4A359D6}"/>
              </a:ext>
            </a:extLst>
          </p:cNvPr>
          <p:cNvSpPr txBox="1"/>
          <p:nvPr/>
        </p:nvSpPr>
        <p:spPr>
          <a:xfrm>
            <a:off x="670101" y="3013498"/>
            <a:ext cx="3667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5. </a:t>
            </a:r>
            <a:r>
              <a:rPr lang="ko-KR" altLang="en-US" sz="4800" dirty="0" smtClean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구현 기능</a:t>
            </a:r>
            <a:endParaRPr lang="ko-KR" altLang="en-US" sz="4800" dirty="0">
              <a:solidFill>
                <a:schemeClr val="bg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42" y="1738563"/>
            <a:ext cx="3273013" cy="3273013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1559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6B40C0D-BBC7-2447-7C49-E5BD01D1D616}"/>
              </a:ext>
            </a:extLst>
          </p:cNvPr>
          <p:cNvGrpSpPr/>
          <p:nvPr/>
        </p:nvGrpSpPr>
        <p:grpSpPr>
          <a:xfrm>
            <a:off x="334537" y="292343"/>
            <a:ext cx="2446764" cy="494371"/>
            <a:chOff x="334537" y="267629"/>
            <a:chExt cx="2446764" cy="49437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586FA49-566D-C66F-3819-8DDF01DB2CD9}"/>
                </a:ext>
              </a:extLst>
            </p:cNvPr>
            <p:cNvSpPr/>
            <p:nvPr/>
          </p:nvSpPr>
          <p:spPr>
            <a:xfrm>
              <a:off x="334537" y="267629"/>
              <a:ext cx="2446764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F9497F-A6F0-6184-411F-AB524AB803D4}"/>
                </a:ext>
              </a:extLst>
            </p:cNvPr>
            <p:cNvSpPr txBox="1"/>
            <p:nvPr/>
          </p:nvSpPr>
          <p:spPr>
            <a:xfrm>
              <a:off x="419792" y="3664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  <a:cs typeface="SF Pro Medium" pitchFamily="2" charset="0"/>
                </a:rPr>
                <a:t>목차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3260BC-3729-2F4D-E545-F2E7DD42DD5B}"/>
                </a:ext>
              </a:extLst>
            </p:cNvPr>
            <p:cNvSpPr txBox="1"/>
            <p:nvPr/>
          </p:nvSpPr>
          <p:spPr>
            <a:xfrm>
              <a:off x="939943" y="412585"/>
              <a:ext cx="17956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  <a:cs typeface="SF Pro Thin" pitchFamily="2" charset="0"/>
                </a:rPr>
                <a:t>table of contents</a:t>
              </a:r>
              <a:endParaRPr lang="ko-KR" altLang="en-US" sz="12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SF Pro Thin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50AB8A8-52D9-D5FD-DC7C-AABA713BD2E4}"/>
              </a:ext>
            </a:extLst>
          </p:cNvPr>
          <p:cNvSpPr txBox="1"/>
          <p:nvPr/>
        </p:nvSpPr>
        <p:spPr>
          <a:xfrm>
            <a:off x="1901160" y="1367167"/>
            <a:ext cx="516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1.</a:t>
            </a:r>
            <a:endParaRPr lang="ko-KR" altLang="en-US" sz="3600" b="1" dirty="0">
              <a:solidFill>
                <a:schemeClr val="accent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6A2189-1AC1-A475-5174-71A323461A7A}"/>
              </a:ext>
            </a:extLst>
          </p:cNvPr>
          <p:cNvSpPr txBox="1"/>
          <p:nvPr/>
        </p:nvSpPr>
        <p:spPr>
          <a:xfrm>
            <a:off x="2721586" y="1391971"/>
            <a:ext cx="2632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E899E-5C1F-222D-EF94-90A986798354}"/>
              </a:ext>
            </a:extLst>
          </p:cNvPr>
          <p:cNvSpPr txBox="1"/>
          <p:nvPr/>
        </p:nvSpPr>
        <p:spPr>
          <a:xfrm>
            <a:off x="1865584" y="2181489"/>
            <a:ext cx="651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2.</a:t>
            </a:r>
            <a:endParaRPr lang="ko-KR" altLang="en-US" sz="3600" b="1" dirty="0">
              <a:solidFill>
                <a:schemeClr val="accent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E187D-8559-D342-0F55-6010A8CB412A}"/>
              </a:ext>
            </a:extLst>
          </p:cNvPr>
          <p:cNvSpPr txBox="1"/>
          <p:nvPr/>
        </p:nvSpPr>
        <p:spPr>
          <a:xfrm>
            <a:off x="2733738" y="2196225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팀원소개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D98B82-AAAA-1128-3918-5D6E0CF68EE3}"/>
              </a:ext>
            </a:extLst>
          </p:cNvPr>
          <p:cNvSpPr txBox="1"/>
          <p:nvPr/>
        </p:nvSpPr>
        <p:spPr>
          <a:xfrm>
            <a:off x="1862099" y="3020977"/>
            <a:ext cx="65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3.</a:t>
            </a:r>
            <a:endParaRPr lang="ko-KR" altLang="en-US" sz="3600" b="1" dirty="0">
              <a:solidFill>
                <a:schemeClr val="accent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749085-9FEE-1045-2C60-B99334095046}"/>
              </a:ext>
            </a:extLst>
          </p:cNvPr>
          <p:cNvSpPr txBox="1"/>
          <p:nvPr/>
        </p:nvSpPr>
        <p:spPr>
          <a:xfrm>
            <a:off x="2733738" y="3051754"/>
            <a:ext cx="185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기술 스택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343779-096E-B712-FB6F-65937D2020CA}"/>
              </a:ext>
            </a:extLst>
          </p:cNvPr>
          <p:cNvSpPr txBox="1"/>
          <p:nvPr/>
        </p:nvSpPr>
        <p:spPr>
          <a:xfrm>
            <a:off x="1835409" y="3813281"/>
            <a:ext cx="678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4.</a:t>
            </a:r>
            <a:endParaRPr lang="ko-KR" altLang="en-US" sz="3600" b="1" dirty="0">
              <a:solidFill>
                <a:schemeClr val="accent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D38B3-1EA2-F43C-33D6-45F5DEF0DA22}"/>
              </a:ext>
            </a:extLst>
          </p:cNvPr>
          <p:cNvSpPr txBox="1"/>
          <p:nvPr/>
        </p:nvSpPr>
        <p:spPr>
          <a:xfrm>
            <a:off x="2733738" y="3813281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기획 및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28CE5E-976D-5CDB-AABC-24D98E4DAD47}"/>
              </a:ext>
            </a:extLst>
          </p:cNvPr>
          <p:cNvSpPr txBox="1"/>
          <p:nvPr/>
        </p:nvSpPr>
        <p:spPr>
          <a:xfrm>
            <a:off x="1846322" y="4659376"/>
            <a:ext cx="65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5.</a:t>
            </a:r>
            <a:endParaRPr lang="ko-KR" altLang="en-US" sz="3600" b="1" dirty="0">
              <a:solidFill>
                <a:schemeClr val="accent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497821-5545-D0C1-61CE-8E7BC877F2AF}"/>
              </a:ext>
            </a:extLst>
          </p:cNvPr>
          <p:cNvSpPr txBox="1"/>
          <p:nvPr/>
        </p:nvSpPr>
        <p:spPr>
          <a:xfrm>
            <a:off x="2721586" y="4607058"/>
            <a:ext cx="185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구현 기능</a:t>
            </a:r>
            <a:endParaRPr lang="ko-KR" altLang="en-US" sz="3200" dirty="0">
              <a:solidFill>
                <a:schemeClr val="accent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A883D2-B1CF-BD3B-3527-B329BB0F2783}"/>
              </a:ext>
            </a:extLst>
          </p:cNvPr>
          <p:cNvSpPr txBox="1"/>
          <p:nvPr/>
        </p:nvSpPr>
        <p:spPr>
          <a:xfrm>
            <a:off x="1855172" y="5428817"/>
            <a:ext cx="64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6.</a:t>
            </a:r>
            <a:endParaRPr lang="ko-KR" altLang="en-US" sz="3600" b="1" dirty="0">
              <a:solidFill>
                <a:schemeClr val="accent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B38553-FA85-A154-962D-6DED9006639D}"/>
              </a:ext>
            </a:extLst>
          </p:cNvPr>
          <p:cNvSpPr txBox="1"/>
          <p:nvPr/>
        </p:nvSpPr>
        <p:spPr>
          <a:xfrm>
            <a:off x="2721586" y="5423158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발전가능성</a:t>
            </a:r>
          </a:p>
        </p:txBody>
      </p:sp>
    </p:spTree>
    <p:extLst>
      <p:ext uri="{BB962C8B-B14F-4D97-AF65-F5344CB8AC3E}">
        <p14:creationId xmlns:p14="http://schemas.microsoft.com/office/powerpoint/2010/main" val="338934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E56264-9CEE-2958-AFDB-01B4C1F0B857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1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30148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2779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메인페이지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pic>
        <p:nvPicPr>
          <p:cNvPr id="4" name="bandicam 2024-03-22 14-51-08-561">
            <a:hlinkClick r:id="" action="ppaction://media"/>
            <a:extLst>
              <a:ext uri="{FF2B5EF4-FFF2-40B4-BE49-F238E27FC236}">
                <a16:creationId xmlns:a16="http://schemas.microsoft.com/office/drawing/2014/main" id="{3E229544-96EF-B422-984C-B59EC31FF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" t="6386" r="833"/>
          <a:stretch/>
        </p:blipFill>
        <p:spPr>
          <a:xfrm>
            <a:off x="2446079" y="1425741"/>
            <a:ext cx="9302758" cy="4939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04E4D-15AF-3484-426A-60731ABACBB5}"/>
              </a:ext>
            </a:extLst>
          </p:cNvPr>
          <p:cNvSpPr txBox="1"/>
          <p:nvPr/>
        </p:nvSpPr>
        <p:spPr>
          <a:xfrm>
            <a:off x="395019" y="5477109"/>
            <a:ext cx="189667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메인 페이지 상단</a:t>
            </a:r>
            <a:endParaRPr lang="en-US" altLang="ko-KR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로그인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D202F5-F0A1-63BB-190D-9568CF990FFD}"/>
              </a:ext>
            </a:extLst>
          </p:cNvPr>
          <p:cNvSpPr/>
          <p:nvPr/>
        </p:nvSpPr>
        <p:spPr>
          <a:xfrm>
            <a:off x="3445448" y="5747437"/>
            <a:ext cx="452438" cy="105676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B29F42-1C30-27A0-3C78-0741BB815C04}"/>
              </a:ext>
            </a:extLst>
          </p:cNvPr>
          <p:cNvSpPr/>
          <p:nvPr/>
        </p:nvSpPr>
        <p:spPr>
          <a:xfrm>
            <a:off x="4017301" y="5747437"/>
            <a:ext cx="452438" cy="105676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C2507F8-8635-D9A7-0136-225806ADC58F}"/>
              </a:ext>
            </a:extLst>
          </p:cNvPr>
          <p:cNvCxnSpPr>
            <a:cxnSpLocks/>
          </p:cNvCxnSpPr>
          <p:nvPr/>
        </p:nvCxnSpPr>
        <p:spPr>
          <a:xfrm>
            <a:off x="2291692" y="5807595"/>
            <a:ext cx="99894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B748D0-AB4D-882D-D826-6F596C4F2F12}"/>
              </a:ext>
            </a:extLst>
          </p:cNvPr>
          <p:cNvSpPr txBox="1"/>
          <p:nvPr/>
        </p:nvSpPr>
        <p:spPr>
          <a:xfrm>
            <a:off x="9916228" y="3855622"/>
            <a:ext cx="184698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메인 페이지 중단</a:t>
            </a:r>
            <a:endParaRPr lang="en-US" altLang="ko-KR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페이지 이동 링크</a:t>
            </a:r>
          </a:p>
        </p:txBody>
      </p:sp>
      <p:pic>
        <p:nvPicPr>
          <p:cNvPr id="2" name="bandicam 2024-03-22 14-53-52-336">
            <a:hlinkClick r:id="" action="ppaction://media"/>
            <a:extLst>
              <a:ext uri="{FF2B5EF4-FFF2-40B4-BE49-F238E27FC236}">
                <a16:creationId xmlns:a16="http://schemas.microsoft.com/office/drawing/2014/main" id="{644D9170-27EE-3716-BEB4-117463AFBED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346"/>
          <a:stretch/>
        </p:blipFill>
        <p:spPr>
          <a:xfrm>
            <a:off x="461676" y="1429726"/>
            <a:ext cx="9266400" cy="48492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2BFE13B-429E-C35A-7D7F-B5578D7AB930}"/>
              </a:ext>
            </a:extLst>
          </p:cNvPr>
          <p:cNvSpPr/>
          <p:nvPr/>
        </p:nvSpPr>
        <p:spPr>
          <a:xfrm>
            <a:off x="1604473" y="4112811"/>
            <a:ext cx="457239" cy="15902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AD92B82-9A04-9FCF-1CD1-46499272DD20}"/>
              </a:ext>
            </a:extLst>
          </p:cNvPr>
          <p:cNvSpPr/>
          <p:nvPr/>
        </p:nvSpPr>
        <p:spPr>
          <a:xfrm>
            <a:off x="4122243" y="4119483"/>
            <a:ext cx="457239" cy="15902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8C4BF15-25A5-1E6E-2461-10D033871C7B}"/>
              </a:ext>
            </a:extLst>
          </p:cNvPr>
          <p:cNvSpPr/>
          <p:nvPr/>
        </p:nvSpPr>
        <p:spPr>
          <a:xfrm>
            <a:off x="6660035" y="4119487"/>
            <a:ext cx="457239" cy="15902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6C033AC-7DB0-1FC7-4DEB-DEBB4D2815E5}"/>
              </a:ext>
            </a:extLst>
          </p:cNvPr>
          <p:cNvCxnSpPr>
            <a:cxnSpLocks/>
            <a:stCxn id="25" idx="1"/>
            <a:endCxn id="3" idx="6"/>
          </p:cNvCxnSpPr>
          <p:nvPr/>
        </p:nvCxnSpPr>
        <p:spPr>
          <a:xfrm flipH="1">
            <a:off x="2061712" y="4178788"/>
            <a:ext cx="7854516" cy="13536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075E1A-19B1-684B-6DD6-EB694A4BFF23}"/>
              </a:ext>
            </a:extLst>
          </p:cNvPr>
          <p:cNvCxnSpPr>
            <a:cxnSpLocks/>
            <a:stCxn id="25" idx="1"/>
            <a:endCxn id="4" idx="6"/>
          </p:cNvCxnSpPr>
          <p:nvPr/>
        </p:nvCxnSpPr>
        <p:spPr>
          <a:xfrm flipH="1">
            <a:off x="4579482" y="4178788"/>
            <a:ext cx="5336746" cy="20208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B723C08-6BA9-3771-4965-B6AEE7AD27B2}"/>
              </a:ext>
            </a:extLst>
          </p:cNvPr>
          <p:cNvCxnSpPr>
            <a:cxnSpLocks/>
            <a:stCxn id="25" idx="1"/>
            <a:endCxn id="5" idx="6"/>
          </p:cNvCxnSpPr>
          <p:nvPr/>
        </p:nvCxnSpPr>
        <p:spPr>
          <a:xfrm flipH="1">
            <a:off x="7117274" y="4178788"/>
            <a:ext cx="2798954" cy="202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0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30148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2779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메인페이지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5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917471-227F-6469-0D75-7C9BF6747E8B}"/>
              </a:ext>
            </a:extLst>
          </p:cNvPr>
          <p:cNvSpPr/>
          <p:nvPr/>
        </p:nvSpPr>
        <p:spPr>
          <a:xfrm>
            <a:off x="261686" y="1208172"/>
            <a:ext cx="11686013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AEAC8-9DEF-7D19-A1B2-27C5CFE019A1}"/>
              </a:ext>
            </a:extLst>
          </p:cNvPr>
          <p:cNvSpPr txBox="1"/>
          <p:nvPr/>
        </p:nvSpPr>
        <p:spPr>
          <a:xfrm>
            <a:off x="9776977" y="3782122"/>
            <a:ext cx="1826141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메인 페이지 하단</a:t>
            </a:r>
            <a:endParaRPr lang="en-US" altLang="ko-KR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워드 </a:t>
            </a:r>
            <a:r>
              <a:rPr lang="ko-KR" altLang="en-US" dirty="0" err="1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클라우드</a:t>
            </a:r>
            <a:endParaRPr lang="en-US" altLang="ko-KR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최신뉴스</a:t>
            </a:r>
            <a:endParaRPr lang="en-US" altLang="ko-KR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일간 </a:t>
            </a:r>
            <a:r>
              <a:rPr lang="ko-KR" altLang="en-US" dirty="0" err="1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인기글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3" name="메인-section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19" r="2214"/>
          <a:stretch/>
        </p:blipFill>
        <p:spPr>
          <a:xfrm>
            <a:off x="478916" y="1437774"/>
            <a:ext cx="9027579" cy="485474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2507F8-8635-D9A7-0136-225806ADC58F}"/>
              </a:ext>
            </a:extLst>
          </p:cNvPr>
          <p:cNvCxnSpPr>
            <a:cxnSpLocks/>
          </p:cNvCxnSpPr>
          <p:nvPr/>
        </p:nvCxnSpPr>
        <p:spPr>
          <a:xfrm flipH="1" flipV="1">
            <a:off x="8891338" y="4568912"/>
            <a:ext cx="885639" cy="15120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4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30148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2779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메인페이지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91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302CD1-DC88-175A-A703-0017A1C82496}"/>
              </a:ext>
            </a:extLst>
          </p:cNvPr>
          <p:cNvSpPr/>
          <p:nvPr/>
        </p:nvSpPr>
        <p:spPr>
          <a:xfrm>
            <a:off x="252993" y="1009651"/>
            <a:ext cx="11686013" cy="5577638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033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로그인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pic>
        <p:nvPicPr>
          <p:cNvPr id="14" name="bandicam 2024-03-22 15-10-41-531">
            <a:hlinkClick r:id="" action="ppaction://media"/>
            <a:extLst>
              <a:ext uri="{FF2B5EF4-FFF2-40B4-BE49-F238E27FC236}">
                <a16:creationId xmlns:a16="http://schemas.microsoft.com/office/drawing/2014/main" id="{E80224FF-3A53-67D9-A3BA-E699DFFA0B91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75"/>
                </p14:media>
              </p:ext>
            </p:extLst>
          </p:nvPr>
        </p:nvPicPr>
        <p:blipFill rotWithShape="1">
          <a:blip r:embed="rId4"/>
          <a:srcRect l="37610" t="6642" r="38240" b="45030"/>
          <a:stretch/>
        </p:blipFill>
        <p:spPr>
          <a:xfrm>
            <a:off x="590683" y="1341470"/>
            <a:ext cx="4154400" cy="4914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003415" y="2932010"/>
            <a:ext cx="6677258" cy="1182789"/>
            <a:chOff x="4961140" y="1341469"/>
            <a:chExt cx="6677258" cy="118278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1140" y="1341469"/>
              <a:ext cx="6677257" cy="1182789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7366716" y="2034862"/>
              <a:ext cx="4271682" cy="4893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1B748D0-AB4D-882D-D826-6F596C4F2F12}"/>
              </a:ext>
            </a:extLst>
          </p:cNvPr>
          <p:cNvSpPr txBox="1"/>
          <p:nvPr/>
        </p:nvSpPr>
        <p:spPr>
          <a:xfrm>
            <a:off x="5003415" y="1341470"/>
            <a:ext cx="8194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로그인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B748D0-AB4D-882D-D826-6F596C4F2F12}"/>
              </a:ext>
            </a:extLst>
          </p:cNvPr>
          <p:cNvSpPr txBox="1"/>
          <p:nvPr/>
        </p:nvSpPr>
        <p:spPr>
          <a:xfrm>
            <a:off x="8291411" y="2451210"/>
            <a:ext cx="33892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로그인 후 </a:t>
            </a:r>
            <a:r>
              <a:rPr lang="en-US" altLang="ko-KR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Session storage </a:t>
            </a:r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상태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7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302CD1-DC88-175A-A703-0017A1C82496}"/>
              </a:ext>
            </a:extLst>
          </p:cNvPr>
          <p:cNvSpPr/>
          <p:nvPr/>
        </p:nvSpPr>
        <p:spPr>
          <a:xfrm>
            <a:off x="252993" y="1009651"/>
            <a:ext cx="11686013" cy="5577638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bandicam 2024-03-22 10-59-34-180">
            <a:hlinkClick r:id="" action="ppaction://media"/>
            <a:extLst>
              <a:ext uri="{FF2B5EF4-FFF2-40B4-BE49-F238E27FC236}">
                <a16:creationId xmlns:a16="http://schemas.microsoft.com/office/drawing/2014/main" id="{7618DC72-6002-7990-7894-F972AA2E9C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67"/>
                </p14:media>
              </p:ext>
            </p:extLst>
          </p:nvPr>
        </p:nvPicPr>
        <p:blipFill rotWithShape="1">
          <a:blip r:embed="rId4"/>
          <a:srcRect l="-1" t="2792" r="103"/>
          <a:stretch/>
        </p:blipFill>
        <p:spPr>
          <a:xfrm>
            <a:off x="629297" y="1342088"/>
            <a:ext cx="4153256" cy="49127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033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회원가입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1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0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환경이슈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1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t="4022" b="10036"/>
          <a:stretch/>
        </p:blipFill>
        <p:spPr>
          <a:xfrm>
            <a:off x="334537" y="1034716"/>
            <a:ext cx="5197503" cy="563389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759335" y="1202830"/>
            <a:ext cx="5878484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700" dirty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검색 기능</a:t>
            </a:r>
            <a:endParaRPr lang="en-US" altLang="ko-KR" sz="1700" dirty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 lvl="0"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텍스트 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입력 후 버튼 클릭 시 해당 텍스트 포함된 기사만 추출</a:t>
            </a:r>
          </a:p>
          <a:p>
            <a:pPr lvl="0">
              <a:defRPr/>
            </a:pP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700" dirty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정렬 </a:t>
            </a:r>
            <a:r>
              <a:rPr lang="ko-KR" altLang="en-US" sz="17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기능</a:t>
            </a:r>
            <a:endParaRPr lang="en-US" altLang="ko-KR" sz="1700" dirty="0" smtClean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최신 날짜 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순서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(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기본값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),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오래된 날짜 순서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조회수 높은 순서</a:t>
            </a:r>
          </a:p>
          <a:p>
            <a:pPr lvl="0">
              <a:defRPr/>
            </a:pP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700" dirty="0" err="1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썸네일</a:t>
            </a:r>
            <a:r>
              <a:rPr lang="en-US" altLang="ko-KR" sz="1700" dirty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,</a:t>
            </a:r>
            <a:r>
              <a:rPr lang="ko-KR" altLang="en-US" sz="1700" dirty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제목</a:t>
            </a:r>
          </a:p>
          <a:p>
            <a:pPr lvl="0"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클릭 시 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본문 기사 링크로 이동 및 조회수 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1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증가</a:t>
            </a:r>
          </a:p>
          <a:p>
            <a:pPr lvl="0">
              <a:defRPr/>
            </a:pP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700" dirty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조회수</a:t>
            </a:r>
          </a:p>
          <a:p>
            <a:pPr lvl="0"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누적 조회수 표시</a:t>
            </a:r>
            <a:endParaRPr lang="ko-KR" altLang="en-US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lvl="0">
              <a:defRPr/>
            </a:pP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700" dirty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좋아요</a:t>
            </a:r>
          </a:p>
          <a:p>
            <a:pPr lvl="0"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클릭 시 로그인 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여부 확인 후 로그인 된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유저라면 아이콘 변경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좋아요 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데이터 저장</a:t>
            </a:r>
          </a:p>
          <a:p>
            <a:pPr lvl="0">
              <a:defRPr/>
            </a:pP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700" dirty="0" err="1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페이지네이션</a:t>
            </a:r>
            <a:endParaRPr lang="ko-KR" altLang="en-US" sz="1700" dirty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 lvl="0"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최대 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5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개의 페이지 번호가 보이며 한 페이지당 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10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개의 기사만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표시</a:t>
            </a:r>
            <a:endParaRPr lang="ko-KR" altLang="en-US" sz="16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lvl="0">
              <a:defRPr/>
            </a:pP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환경이슈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642476" y="1480579"/>
            <a:ext cx="161454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뉴스 링크 연결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22" name="환경이슈-링크 연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369" r="2590"/>
          <a:stretch/>
        </p:blipFill>
        <p:spPr>
          <a:xfrm>
            <a:off x="411052" y="1480579"/>
            <a:ext cx="9061004" cy="4777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환경이슈 - 조회수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965" t="768" r="3157"/>
          <a:stretch/>
        </p:blipFill>
        <p:spPr>
          <a:xfrm>
            <a:off x="426030" y="1473881"/>
            <a:ext cx="9046026" cy="47835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42476" y="1480579"/>
            <a:ext cx="132279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조회수 증가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환경이슈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9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31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환경이슈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환경이슈-좋아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69" t="1688" r="-1" b="3701"/>
          <a:stretch/>
        </p:blipFill>
        <p:spPr>
          <a:xfrm>
            <a:off x="426030" y="1473602"/>
            <a:ext cx="9046026" cy="47840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955297" y="4025257"/>
            <a:ext cx="8194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좋아요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2507F8-8635-D9A7-0136-225806ADC58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9059779" y="4209923"/>
            <a:ext cx="895518" cy="7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35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환경이슈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환경이슈-페이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04" r="1297"/>
          <a:stretch/>
        </p:blipFill>
        <p:spPr>
          <a:xfrm>
            <a:off x="426030" y="1474336"/>
            <a:ext cx="9046026" cy="478262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642476" y="1480579"/>
            <a:ext cx="145424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페이지네이션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37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BE02D3-3F7F-AA7C-492F-159EDFDE726A}"/>
              </a:ext>
            </a:extLst>
          </p:cNvPr>
          <p:cNvSpPr txBox="1"/>
          <p:nvPr/>
        </p:nvSpPr>
        <p:spPr>
          <a:xfrm>
            <a:off x="688149" y="3013498"/>
            <a:ext cx="4477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1. </a:t>
            </a:r>
            <a:r>
              <a:rPr lang="ko-KR" altLang="en-US" sz="4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프로젝트 개요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E25EE5-6F0D-E188-3E14-1DAB3E25E22D}"/>
              </a:ext>
            </a:extLst>
          </p:cNvPr>
          <p:cNvSpPr/>
          <p:nvPr/>
        </p:nvSpPr>
        <p:spPr>
          <a:xfrm>
            <a:off x="6464300" y="1443252"/>
            <a:ext cx="3971491" cy="397149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식물을 든 펼친 손 단색으로 채워진">
            <a:extLst>
              <a:ext uri="{FF2B5EF4-FFF2-40B4-BE49-F238E27FC236}">
                <a16:creationId xmlns:a16="http://schemas.microsoft.com/office/drawing/2014/main" id="{E8592E9E-5ACA-0CD6-97FC-000CA6108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7477" y="1850471"/>
            <a:ext cx="3332714" cy="3332714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03182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환경이슈-검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900" r="565"/>
          <a:stretch/>
        </p:blipFill>
        <p:spPr>
          <a:xfrm>
            <a:off x="2651873" y="1471885"/>
            <a:ext cx="9046026" cy="47875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23538" y="1553300"/>
            <a:ext cx="60785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검색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C2507F8-8635-D9A7-0136-225806ADC58F}"/>
              </a:ext>
            </a:extLst>
          </p:cNvPr>
          <p:cNvCxnSpPr>
            <a:cxnSpLocks/>
          </p:cNvCxnSpPr>
          <p:nvPr/>
        </p:nvCxnSpPr>
        <p:spPr>
          <a:xfrm>
            <a:off x="2269869" y="1737966"/>
            <a:ext cx="7640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환경이슈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7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55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환경이슈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환경이슈-정렬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435" r="774"/>
          <a:stretch/>
        </p:blipFill>
        <p:spPr>
          <a:xfrm>
            <a:off x="426029" y="1471884"/>
            <a:ext cx="9046027" cy="47875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240647" y="1480579"/>
            <a:ext cx="60785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정렬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2507F8-8635-D9A7-0136-225806ADC58F}"/>
              </a:ext>
            </a:extLst>
          </p:cNvPr>
          <p:cNvCxnSpPr>
            <a:cxnSpLocks/>
          </p:cNvCxnSpPr>
          <p:nvPr/>
        </p:nvCxnSpPr>
        <p:spPr>
          <a:xfrm flipH="1" flipV="1">
            <a:off x="9302186" y="1665245"/>
            <a:ext cx="938461" cy="3089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커뮤니티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9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35583" y="1190379"/>
            <a:ext cx="5628875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7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카테고리 분류</a:t>
            </a:r>
            <a:endParaRPr lang="en-US" altLang="ko-KR" sz="1700" dirty="0" smtClean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３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개 카테고리로 분류된 </a:t>
            </a:r>
            <a:r>
              <a:rPr lang="ko-KR" altLang="en-US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게시글</a:t>
            </a:r>
            <a:endParaRPr lang="en-US" altLang="ko-KR" sz="15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defRPr/>
            </a:pP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7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유형별 검색</a:t>
            </a:r>
            <a:endParaRPr lang="en-US" altLang="ko-KR" sz="1700" dirty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제목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/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본문 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제목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+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본문 검색 중 선택 가능하며 </a:t>
            </a:r>
            <a:r>
              <a:rPr lang="ko-KR" altLang="en-US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검색어를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포함하는 모든 게시물 출력</a:t>
            </a:r>
            <a:endParaRPr lang="en-US" altLang="ko-KR" sz="15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defRPr/>
            </a:pPr>
            <a:endParaRPr lang="ko-KR" altLang="en-US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700" dirty="0" err="1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썸네일</a:t>
            </a:r>
            <a:r>
              <a:rPr lang="en-US" altLang="ko-KR" sz="1700" dirty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700" dirty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7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제목 및</a:t>
            </a:r>
            <a:r>
              <a:rPr lang="ko-KR" altLang="en-US" sz="1700" dirty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7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내용</a:t>
            </a:r>
            <a:endParaRPr lang="ko-KR" altLang="en-US" sz="1700" dirty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클릭 시 게시물 상세 페이지로 이동 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및 조회수 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증가</a:t>
            </a:r>
          </a:p>
          <a:p>
            <a:pPr lvl="0">
              <a:defRPr/>
            </a:pPr>
            <a:endParaRPr lang="ko-KR" altLang="en-US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700" dirty="0" err="1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조회수／좋아요／댓글</a:t>
            </a:r>
            <a:r>
              <a:rPr lang="ko-KR" altLang="en-US" sz="17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700" dirty="0" err="1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갯수</a:t>
            </a:r>
            <a:endParaRPr lang="ko-KR" altLang="en-US" sz="1700" dirty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누적 조회수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좋아요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수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댓글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수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표시</a:t>
            </a:r>
            <a:endParaRPr lang="en-US" altLang="ko-KR" sz="15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defRPr/>
            </a:pPr>
            <a:endParaRPr lang="ko-KR" altLang="en-US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700" dirty="0" err="1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페이지네이션</a:t>
            </a:r>
            <a:endParaRPr lang="ko-KR" altLang="en-US" sz="1700" dirty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defRPr/>
            </a:pP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최대 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5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개의 페이지 번호가 보이며 한 페이지당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５개의　</a:t>
            </a:r>
            <a:r>
              <a:rPr lang="ko-KR" altLang="en-US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게시글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출력</a:t>
            </a:r>
            <a:endParaRPr lang="en-US" altLang="ko-KR" sz="15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defRPr/>
            </a:pP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700" dirty="0" err="1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게시글</a:t>
            </a:r>
            <a:r>
              <a:rPr lang="ko-KR" altLang="en-US" sz="1700" dirty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7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7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7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7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답글 </a:t>
            </a:r>
            <a:r>
              <a:rPr lang="en-US" altLang="ko-KR" sz="17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CRUD</a:t>
            </a:r>
            <a:endParaRPr lang="ko-KR" altLang="en-US" sz="1700" dirty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defRPr/>
            </a:pPr>
            <a:r>
              <a:rPr lang="ko-KR" altLang="en-US" sz="16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게시글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댓글 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답글 작성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읽기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수정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삭제</a:t>
            </a:r>
            <a:endParaRPr lang="ko-KR" altLang="en-US" sz="1600" dirty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71" r="-889" b="13473"/>
          <a:stretch/>
        </p:blipFill>
        <p:spPr>
          <a:xfrm>
            <a:off x="334537" y="1190379"/>
            <a:ext cx="5677884" cy="537345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06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커뮤니티－글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목록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642476" y="1480579"/>
            <a:ext cx="153439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카테고리 분류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15" name="커뮤니티-카테고리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09" b="5746"/>
          <a:stretch/>
        </p:blipFill>
        <p:spPr>
          <a:xfrm>
            <a:off x="426029" y="1480579"/>
            <a:ext cx="9046027" cy="477897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C2507F8-8635-D9A7-0136-225806ADC58F}"/>
              </a:ext>
            </a:extLst>
          </p:cNvPr>
          <p:cNvCxnSpPr>
            <a:cxnSpLocks/>
          </p:cNvCxnSpPr>
          <p:nvPr/>
        </p:nvCxnSpPr>
        <p:spPr>
          <a:xfrm flipH="1" flipV="1">
            <a:off x="8704015" y="1665245"/>
            <a:ext cx="938461" cy="3089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72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2945" y="2659763"/>
            <a:ext cx="132279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유형별 검색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18" name="커뮤니티-검색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776" b="6231"/>
          <a:stretch/>
        </p:blipFill>
        <p:spPr>
          <a:xfrm>
            <a:off x="2654419" y="1489843"/>
            <a:ext cx="9046028" cy="475160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C2507F8-8635-D9A7-0136-225806ADC58F}"/>
              </a:ext>
            </a:extLst>
          </p:cNvPr>
          <p:cNvCxnSpPr>
            <a:cxnSpLocks/>
          </p:cNvCxnSpPr>
          <p:nvPr/>
        </p:nvCxnSpPr>
        <p:spPr>
          <a:xfrm flipV="1">
            <a:off x="2209519" y="2844429"/>
            <a:ext cx="900644" cy="95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커뮤니티－글</a:t>
            </a:r>
            <a:r>
              <a:rPr lang="ko-KR" altLang="en-US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목록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6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74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42476" y="1480579"/>
            <a:ext cx="145424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페이지네이션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20" name="커뮤니티-페이지네이션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05" b="10877"/>
          <a:stretch/>
        </p:blipFill>
        <p:spPr>
          <a:xfrm>
            <a:off x="434592" y="1489843"/>
            <a:ext cx="9046029" cy="47516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커뮤니티－글</a:t>
            </a:r>
            <a:r>
              <a:rPr lang="ko-KR" altLang="en-US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목록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7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64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커뮤니티 </a:t>
            </a:r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글 작성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42476" y="1480579"/>
            <a:ext cx="16946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글 작성 및 등록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19" name="커뮤니티-글쓰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26" r="3786"/>
          <a:stretch/>
        </p:blipFill>
        <p:spPr>
          <a:xfrm>
            <a:off x="434591" y="1485211"/>
            <a:ext cx="9046029" cy="476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0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8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642476" y="1480579"/>
            <a:ext cx="132279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수정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18" name="커뮤니티-글수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878" b="1851"/>
          <a:stretch/>
        </p:blipFill>
        <p:spPr>
          <a:xfrm>
            <a:off x="434591" y="1482895"/>
            <a:ext cx="9046029" cy="47655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커뮤니티 </a:t>
            </a:r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글 수정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5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76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7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642476" y="1480579"/>
            <a:ext cx="132279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삭제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18" name="커뮤니티-게시글삭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71" b="11904"/>
          <a:stretch/>
        </p:blipFill>
        <p:spPr>
          <a:xfrm>
            <a:off x="454409" y="1481134"/>
            <a:ext cx="9026684" cy="47690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7" y="316018"/>
            <a:ext cx="430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커뮤니티 </a:t>
            </a:r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게시글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상세</a:t>
            </a:r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 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5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206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커뮤니티-좋아요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578" b="5013"/>
          <a:stretch/>
        </p:blipFill>
        <p:spPr>
          <a:xfrm>
            <a:off x="434591" y="1480579"/>
            <a:ext cx="9046029" cy="4777484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348036" y="5793900"/>
            <a:ext cx="5206146" cy="369332"/>
            <a:chOff x="5450305" y="5781868"/>
            <a:chExt cx="5206146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9836996" y="5781868"/>
              <a:ext cx="81945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좋아요</a:t>
              </a:r>
              <a:endParaRPr lang="ko-KR" altLang="en-US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C2507F8-8635-D9A7-0136-225806ADC5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0305" y="5966534"/>
              <a:ext cx="4381856" cy="309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7" y="316018"/>
            <a:ext cx="50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커뮤니티 </a:t>
            </a:r>
            <a:r>
              <a:rPr lang="en-US" altLang="ko-KR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err="1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게시글</a:t>
            </a:r>
            <a:r>
              <a:rPr lang="ko-KR" altLang="en-US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상세</a:t>
            </a:r>
            <a:r>
              <a:rPr lang="en-US" altLang="ko-KR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 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7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78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6DD422-72BF-8E4B-124C-14AC2F5C9D13}"/>
              </a:ext>
            </a:extLst>
          </p:cNvPr>
          <p:cNvSpPr/>
          <p:nvPr/>
        </p:nvSpPr>
        <p:spPr>
          <a:xfrm>
            <a:off x="724320" y="2204576"/>
            <a:ext cx="10743360" cy="1155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4BB9817-3138-A935-BB2A-3B17ED2A709F}"/>
              </a:ext>
            </a:extLst>
          </p:cNvPr>
          <p:cNvCxnSpPr>
            <a:cxnSpLocks/>
          </p:cNvCxnSpPr>
          <p:nvPr/>
        </p:nvCxnSpPr>
        <p:spPr>
          <a:xfrm>
            <a:off x="4981524" y="2355993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650DDFE-72C0-59FB-6967-76739D2D7855}"/>
              </a:ext>
            </a:extLst>
          </p:cNvPr>
          <p:cNvCxnSpPr>
            <a:cxnSpLocks/>
          </p:cNvCxnSpPr>
          <p:nvPr/>
        </p:nvCxnSpPr>
        <p:spPr>
          <a:xfrm>
            <a:off x="9391800" y="235599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93AFB39-9D4B-215A-B4A6-B9236877F869}"/>
              </a:ext>
            </a:extLst>
          </p:cNvPr>
          <p:cNvSpPr/>
          <p:nvPr/>
        </p:nvSpPr>
        <p:spPr>
          <a:xfrm>
            <a:off x="724321" y="3566368"/>
            <a:ext cx="10743360" cy="24074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00EFBD-0CCB-BD1D-42CC-D4F729B32C1E}"/>
              </a:ext>
            </a:extLst>
          </p:cNvPr>
          <p:cNvCxnSpPr>
            <a:cxnSpLocks/>
          </p:cNvCxnSpPr>
          <p:nvPr/>
        </p:nvCxnSpPr>
        <p:spPr>
          <a:xfrm>
            <a:off x="9391800" y="3746500"/>
            <a:ext cx="0" cy="2075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48FBE8-67B4-08AF-6DC3-3779C315014F}"/>
              </a:ext>
            </a:extLst>
          </p:cNvPr>
          <p:cNvSpPr txBox="1"/>
          <p:nvPr/>
        </p:nvSpPr>
        <p:spPr>
          <a:xfrm>
            <a:off x="5369998" y="3798532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지역적 </a:t>
            </a:r>
            <a:r>
              <a:rPr lang="ko-KR" altLang="en-US" sz="2000" b="1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참여</a:t>
            </a:r>
            <a:endParaRPr lang="en-US" altLang="ko-KR" sz="2000" b="1" dirty="0" smtClean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활성화</a:t>
            </a:r>
            <a:endParaRPr lang="ko-KR" altLang="en-US" sz="2000" b="1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681E03-673E-CB0E-6BDA-5A106807984B}"/>
              </a:ext>
            </a:extLst>
          </p:cNvPr>
          <p:cNvSpPr txBox="1"/>
          <p:nvPr/>
        </p:nvSpPr>
        <p:spPr>
          <a:xfrm>
            <a:off x="4986626" y="4505789"/>
            <a:ext cx="2151065" cy="292388"/>
          </a:xfrm>
          <a:prstGeom prst="rect">
            <a:avLst/>
          </a:prstGeom>
          <a:noFill/>
        </p:spPr>
        <p:txBody>
          <a:bodyPr wrap="square" lIns="216000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지역사회의 </a:t>
            </a:r>
            <a:r>
              <a:rPr lang="ko-KR" altLang="en-US" sz="1300" dirty="0" smtClean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참여 유도</a:t>
            </a:r>
            <a:endParaRPr lang="en-US" altLang="ko-KR" sz="1300" dirty="0">
              <a:solidFill>
                <a:schemeClr val="accent4">
                  <a:lumMod val="25000"/>
                </a:schemeClr>
              </a:solidFill>
              <a:latin typeface="+mj-lt"/>
              <a:ea typeface="학교안심 바른돋움 B" panose="020B08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D6F028-3675-F6F3-6D9B-D85683EE829D}"/>
              </a:ext>
            </a:extLst>
          </p:cNvPr>
          <p:cNvSpPr txBox="1"/>
          <p:nvPr/>
        </p:nvSpPr>
        <p:spPr>
          <a:xfrm>
            <a:off x="7461161" y="3802759"/>
            <a:ext cx="161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공유</a:t>
            </a:r>
            <a:endParaRPr lang="en-US" altLang="ko-KR" sz="2000" b="1" dirty="0" smtClean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커뮤니케이션</a:t>
            </a:r>
            <a:endParaRPr lang="ko-KR" altLang="en-US" sz="2000" b="1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DD8B6-BC78-2532-FD53-1C117AE73EF8}"/>
              </a:ext>
            </a:extLst>
          </p:cNvPr>
          <p:cNvSpPr txBox="1"/>
          <p:nvPr/>
        </p:nvSpPr>
        <p:spPr>
          <a:xfrm>
            <a:off x="7404829" y="4532887"/>
            <a:ext cx="1620009" cy="492443"/>
          </a:xfrm>
          <a:prstGeom prst="rect">
            <a:avLst/>
          </a:prstGeom>
          <a:noFill/>
        </p:spPr>
        <p:txBody>
          <a:bodyPr wrap="square" lIns="216000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§"/>
            </a:pPr>
            <a:r>
              <a:rPr lang="ko-KR" altLang="en-US" sz="1300" dirty="0" smtClean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정보공유</a:t>
            </a:r>
            <a:endParaRPr lang="en-US" altLang="ko-KR" sz="1300" dirty="0">
              <a:solidFill>
                <a:schemeClr val="accent4">
                  <a:lumMod val="25000"/>
                </a:schemeClr>
              </a:solidFill>
              <a:latin typeface="+mj-lt"/>
              <a:ea typeface="학교안심 바른돋움 B" panose="020B0803000000000000" pitchFamily="50" charset="-127"/>
            </a:endParaRPr>
          </a:p>
          <a:p>
            <a:pPr marL="182563" indent="-182563">
              <a:buFont typeface="Wingdings" panose="05000000000000000000" pitchFamily="2" charset="2"/>
              <a:buChar char="§"/>
            </a:pPr>
            <a:r>
              <a:rPr lang="ko-KR" altLang="en-US" sz="1300" dirty="0" err="1" smtClean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소통공간</a:t>
            </a:r>
            <a:r>
              <a:rPr lang="ko-KR" altLang="en-US" sz="1300" dirty="0" smtClean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 </a:t>
            </a:r>
            <a:r>
              <a:rPr lang="ko-KR" altLang="en-US" sz="1300" dirty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제공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E45F1E4-71EC-C47C-0254-57A9D3FA9407}"/>
              </a:ext>
            </a:extLst>
          </p:cNvPr>
          <p:cNvSpPr txBox="1"/>
          <p:nvPr/>
        </p:nvSpPr>
        <p:spPr>
          <a:xfrm>
            <a:off x="9625170" y="3798523"/>
            <a:ext cx="161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라이프스타일</a:t>
            </a:r>
            <a:endParaRPr lang="en-US" altLang="ko-KR" sz="2000" b="1" dirty="0" smtClean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정보제공</a:t>
            </a:r>
            <a:endParaRPr lang="ko-KR" altLang="en-US" sz="200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4E7D6F-71A0-EE50-4CC4-00A7F42FBEBB}"/>
              </a:ext>
            </a:extLst>
          </p:cNvPr>
          <p:cNvSpPr txBox="1"/>
          <p:nvPr/>
        </p:nvSpPr>
        <p:spPr>
          <a:xfrm>
            <a:off x="9501109" y="4514649"/>
            <a:ext cx="186891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환경보호를 위한 다양한 정보자료 제공</a:t>
            </a:r>
            <a:endParaRPr lang="en-US" altLang="ko-KR" sz="1300" dirty="0">
              <a:solidFill>
                <a:schemeClr val="accent4">
                  <a:lumMod val="25000"/>
                </a:schemeClr>
              </a:solidFill>
              <a:latin typeface="+mj-lt"/>
              <a:ea typeface="학교안심 바른돋움 B" panose="020B0803000000000000" pitchFamily="50" charset="-127"/>
            </a:endParaRPr>
          </a:p>
          <a:p>
            <a:pPr marL="182563" indent="-182563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경험 공유를 통한 </a:t>
            </a:r>
            <a:r>
              <a:rPr lang="ko-KR" altLang="en-US" sz="1300" dirty="0" smtClean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라이프스타일</a:t>
            </a:r>
            <a:endParaRPr lang="en-US" altLang="ko-KR" sz="1300" dirty="0" smtClean="0">
              <a:solidFill>
                <a:schemeClr val="accent4">
                  <a:lumMod val="25000"/>
                </a:schemeClr>
              </a:solidFill>
              <a:latin typeface="+mj-lt"/>
              <a:ea typeface="학교안심 바른돋움 B" panose="020B0803000000000000" pitchFamily="50" charset="-127"/>
            </a:endParaRPr>
          </a:p>
          <a:p>
            <a:r>
              <a:rPr lang="ko-KR" altLang="en-US" sz="1300" dirty="0" smtClean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   가이드라인 </a:t>
            </a:r>
            <a:r>
              <a:rPr lang="ko-KR" altLang="en-US" sz="1300" dirty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공유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18917E4-C814-5301-08D7-FD159051EA25}"/>
              </a:ext>
            </a:extLst>
          </p:cNvPr>
          <p:cNvGrpSpPr/>
          <p:nvPr/>
        </p:nvGrpSpPr>
        <p:grpSpPr>
          <a:xfrm>
            <a:off x="724320" y="1455545"/>
            <a:ext cx="10743360" cy="486944"/>
            <a:chOff x="826341" y="1455545"/>
            <a:chExt cx="10743360" cy="48694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FD25AFB-CCE1-F4D8-DFB3-13A6C2CDD146}"/>
                </a:ext>
              </a:extLst>
            </p:cNvPr>
            <p:cNvSpPr>
              <a:spLocks/>
            </p:cNvSpPr>
            <p:nvPr/>
          </p:nvSpPr>
          <p:spPr>
            <a:xfrm>
              <a:off x="5182143" y="1455545"/>
              <a:ext cx="2031757" cy="486944"/>
            </a:xfrm>
            <a:prstGeom prst="roundRect">
              <a:avLst>
                <a:gd name="adj" fmla="val 302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AFAC2E-1122-6FFD-EB3D-B073FEA3234C}"/>
                </a:ext>
              </a:extLst>
            </p:cNvPr>
            <p:cNvSpPr>
              <a:spLocks/>
            </p:cNvSpPr>
            <p:nvPr/>
          </p:nvSpPr>
          <p:spPr>
            <a:xfrm>
              <a:off x="7360044" y="1455545"/>
              <a:ext cx="2031757" cy="486944"/>
            </a:xfrm>
            <a:prstGeom prst="roundRect">
              <a:avLst>
                <a:gd name="adj" fmla="val 302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2FF960C-B60E-75A6-C664-EF076B1FF3D4}"/>
                </a:ext>
              </a:extLst>
            </p:cNvPr>
            <p:cNvSpPr>
              <a:spLocks/>
            </p:cNvSpPr>
            <p:nvPr/>
          </p:nvSpPr>
          <p:spPr>
            <a:xfrm>
              <a:off x="9537944" y="1455545"/>
              <a:ext cx="2031757" cy="486944"/>
            </a:xfrm>
            <a:prstGeom prst="roundRect">
              <a:avLst>
                <a:gd name="adj" fmla="val 302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E470C3-A771-D434-D41D-61F66D80FCDC}"/>
                </a:ext>
              </a:extLst>
            </p:cNvPr>
            <p:cNvSpPr txBox="1">
              <a:spLocks/>
            </p:cNvSpPr>
            <p:nvPr/>
          </p:nvSpPr>
          <p:spPr>
            <a:xfrm>
              <a:off x="5270841" y="1590344"/>
              <a:ext cx="18501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Local-engagement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6C35FF-67CA-AF0D-D04F-963456325698}"/>
                </a:ext>
              </a:extLst>
            </p:cNvPr>
            <p:cNvSpPr txBox="1">
              <a:spLocks/>
            </p:cNvSpPr>
            <p:nvPr/>
          </p:nvSpPr>
          <p:spPr>
            <a:xfrm>
              <a:off x="7348378" y="1590344"/>
              <a:ext cx="20473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Interactive -Platform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557107-5372-28E8-7FE2-516168283B58}"/>
                </a:ext>
              </a:extLst>
            </p:cNvPr>
            <p:cNvSpPr txBox="1">
              <a:spLocks/>
            </p:cNvSpPr>
            <p:nvPr/>
          </p:nvSpPr>
          <p:spPr>
            <a:xfrm>
              <a:off x="9945323" y="1589919"/>
              <a:ext cx="12170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Educational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CC75F7C-60C1-9FCE-67B2-4AB9F48E1E88}"/>
                </a:ext>
              </a:extLst>
            </p:cNvPr>
            <p:cNvSpPr>
              <a:spLocks/>
            </p:cNvSpPr>
            <p:nvPr/>
          </p:nvSpPr>
          <p:spPr>
            <a:xfrm>
              <a:off x="826341" y="1455545"/>
              <a:ext cx="2031757" cy="486944"/>
            </a:xfrm>
            <a:prstGeom prst="roundRect">
              <a:avLst>
                <a:gd name="adj" fmla="val 302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4F6E51F-5F98-16DF-B4A4-5858E1E4272C}"/>
                </a:ext>
              </a:extLst>
            </p:cNvPr>
            <p:cNvSpPr>
              <a:spLocks/>
            </p:cNvSpPr>
            <p:nvPr/>
          </p:nvSpPr>
          <p:spPr>
            <a:xfrm>
              <a:off x="3004242" y="1455545"/>
              <a:ext cx="2031757" cy="486944"/>
            </a:xfrm>
            <a:prstGeom prst="roundRect">
              <a:avLst>
                <a:gd name="adj" fmla="val 302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FB12B9-7402-08AC-569E-2AF09298F4D5}"/>
                </a:ext>
              </a:extLst>
            </p:cNvPr>
            <p:cNvSpPr txBox="1">
              <a:spLocks/>
            </p:cNvSpPr>
            <p:nvPr/>
          </p:nvSpPr>
          <p:spPr>
            <a:xfrm>
              <a:off x="1125733" y="1507436"/>
              <a:ext cx="14462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Environmental</a:t>
              </a:r>
            </a:p>
            <a:p>
              <a:pPr algn="ctr"/>
              <a:r>
                <a:rPr lang="en-US" altLang="ko-KR" sz="1100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-</a:t>
              </a:r>
              <a:r>
                <a:rPr lang="en-US" altLang="ko-KR" sz="1100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Awareness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BBF8D4-0D32-0F7D-85EC-4CA7AD682A2F}"/>
                </a:ext>
              </a:extLst>
            </p:cNvPr>
            <p:cNvSpPr txBox="1">
              <a:spLocks/>
            </p:cNvSpPr>
            <p:nvPr/>
          </p:nvSpPr>
          <p:spPr>
            <a:xfrm>
              <a:off x="3370747" y="1582209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User-Centric</a:t>
              </a: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E7086F6-E694-0B86-B51B-1F489F6FAFFD}"/>
              </a:ext>
            </a:extLst>
          </p:cNvPr>
          <p:cNvCxnSpPr>
            <a:cxnSpLocks/>
          </p:cNvCxnSpPr>
          <p:nvPr/>
        </p:nvCxnSpPr>
        <p:spPr>
          <a:xfrm>
            <a:off x="2776386" y="2355993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33CBC4A-C494-8260-6A87-D11EC603C360}"/>
              </a:ext>
            </a:extLst>
          </p:cNvPr>
          <p:cNvCxnSpPr>
            <a:cxnSpLocks/>
          </p:cNvCxnSpPr>
          <p:nvPr/>
        </p:nvCxnSpPr>
        <p:spPr>
          <a:xfrm>
            <a:off x="7186662" y="2355993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Environmental ">
            <a:extLst>
              <a:ext uri="{FF2B5EF4-FFF2-40B4-BE49-F238E27FC236}">
                <a16:creationId xmlns:a16="http://schemas.microsoft.com/office/drawing/2014/main" id="{3C0D21EC-90D2-EB8B-B879-83EDDFDA8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2686" y="2278773"/>
            <a:ext cx="1000800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Learning ">
            <a:extLst>
              <a:ext uri="{FF2B5EF4-FFF2-40B4-BE49-F238E27FC236}">
                <a16:creationId xmlns:a16="http://schemas.microsoft.com/office/drawing/2014/main" id="{8D9146D6-B0CD-5013-73FA-AB276B7D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2691" y="2276262"/>
            <a:ext cx="1000800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ustomer experience ">
            <a:extLst>
              <a:ext uri="{FF2B5EF4-FFF2-40B4-BE49-F238E27FC236}">
                <a16:creationId xmlns:a16="http://schemas.microsoft.com/office/drawing/2014/main" id="{FB907F1E-1A9E-B563-FB91-34E84C784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89" y="2276262"/>
            <a:ext cx="1000800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C609FC7-AC1E-81DF-5629-A0B436EA439F}"/>
              </a:ext>
            </a:extLst>
          </p:cNvPr>
          <p:cNvCxnSpPr>
            <a:cxnSpLocks/>
          </p:cNvCxnSpPr>
          <p:nvPr/>
        </p:nvCxnSpPr>
        <p:spPr>
          <a:xfrm>
            <a:off x="7186662" y="3746500"/>
            <a:ext cx="0" cy="2075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DE95CC4-C454-771D-B5DA-780779636D6E}"/>
              </a:ext>
            </a:extLst>
          </p:cNvPr>
          <p:cNvCxnSpPr>
            <a:cxnSpLocks/>
          </p:cNvCxnSpPr>
          <p:nvPr/>
        </p:nvCxnSpPr>
        <p:spPr>
          <a:xfrm>
            <a:off x="4981524" y="3746500"/>
            <a:ext cx="0" cy="2075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116731A-6828-2A82-8C20-BB3C4B7AE3E0}"/>
              </a:ext>
            </a:extLst>
          </p:cNvPr>
          <p:cNvCxnSpPr>
            <a:cxnSpLocks/>
          </p:cNvCxnSpPr>
          <p:nvPr/>
        </p:nvCxnSpPr>
        <p:spPr>
          <a:xfrm>
            <a:off x="2782886" y="3746500"/>
            <a:ext cx="0" cy="2075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A177639-12E5-2CAF-F14F-B223D976D01E}"/>
              </a:ext>
            </a:extLst>
          </p:cNvPr>
          <p:cNvSpPr txBox="1"/>
          <p:nvPr/>
        </p:nvSpPr>
        <p:spPr>
          <a:xfrm>
            <a:off x="3015706" y="3798533"/>
            <a:ext cx="1755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사용자  </a:t>
            </a:r>
            <a:r>
              <a:rPr lang="ko-KR" altLang="en-US" sz="2000" b="1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중심의</a:t>
            </a:r>
            <a:endParaRPr lang="en-US" altLang="ko-KR" sz="2000" b="1" dirty="0" smtClean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플랫폼</a:t>
            </a:r>
            <a:endParaRPr lang="ko-KR" altLang="en-US" sz="2000" b="1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D5437D-8DBF-AE98-20BA-432FA5649F0F}"/>
              </a:ext>
            </a:extLst>
          </p:cNvPr>
          <p:cNvSpPr txBox="1"/>
          <p:nvPr/>
        </p:nvSpPr>
        <p:spPr>
          <a:xfrm>
            <a:off x="2891145" y="4532884"/>
            <a:ext cx="1768806" cy="692497"/>
          </a:xfrm>
          <a:prstGeom prst="rect">
            <a:avLst/>
          </a:prstGeom>
          <a:noFill/>
        </p:spPr>
        <p:txBody>
          <a:bodyPr wrap="square" lIns="216000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사용자 편의 중점</a:t>
            </a:r>
            <a:endParaRPr lang="en-US" altLang="ko-KR" sz="1300" dirty="0">
              <a:solidFill>
                <a:schemeClr val="accent4">
                  <a:lumMod val="25000"/>
                </a:schemeClr>
              </a:solidFill>
              <a:latin typeface="+mj-lt"/>
              <a:ea typeface="학교안심 바른돋움 B" panose="020B0803000000000000" pitchFamily="50" charset="-127"/>
            </a:endParaRPr>
          </a:p>
          <a:p>
            <a:pPr marL="182563" indent="-182563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효율적인 사이트 이용 유도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D471899-1DC3-3A58-2164-BC2F5FE8DF60}"/>
              </a:ext>
            </a:extLst>
          </p:cNvPr>
          <p:cNvSpPr txBox="1"/>
          <p:nvPr/>
        </p:nvSpPr>
        <p:spPr>
          <a:xfrm>
            <a:off x="1000457" y="3798547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환경 의식의</a:t>
            </a:r>
            <a:endParaRPr lang="en-US" altLang="ko-KR" sz="2000" b="1" dirty="0" smtClean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이해증진</a:t>
            </a:r>
            <a:endParaRPr lang="ko-KR" altLang="en-US" sz="2000" b="1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3F07A8-7722-B266-2CF6-BDE0A97340D7}"/>
              </a:ext>
            </a:extLst>
          </p:cNvPr>
          <p:cNvSpPr txBox="1">
            <a:spLocks/>
          </p:cNvSpPr>
          <p:nvPr/>
        </p:nvSpPr>
        <p:spPr>
          <a:xfrm>
            <a:off x="753354" y="4532886"/>
            <a:ext cx="1791237" cy="1366757"/>
          </a:xfrm>
          <a:prstGeom prst="rect">
            <a:avLst/>
          </a:prstGeom>
          <a:noFill/>
        </p:spPr>
        <p:txBody>
          <a:bodyPr vert="horz" wrap="square" lIns="216000" rtlCol="0">
            <a:normAutofit/>
          </a:bodyPr>
          <a:lstStyle/>
          <a:p>
            <a:pPr marL="182563" indent="-182563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환경문제에 대한  인식향상</a:t>
            </a:r>
            <a:endParaRPr lang="en-US" altLang="ko-KR" sz="1300" dirty="0">
              <a:solidFill>
                <a:schemeClr val="accent4">
                  <a:lumMod val="25000"/>
                </a:schemeClr>
              </a:solidFill>
              <a:latin typeface="+mj-lt"/>
              <a:ea typeface="학교안심 바른돋움 B" panose="020B0803000000000000" pitchFamily="50" charset="-127"/>
            </a:endParaRPr>
          </a:p>
          <a:p>
            <a:pPr marL="182563" indent="-182563"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chemeClr val="accent4">
                    <a:lumMod val="25000"/>
                  </a:schemeClr>
                </a:solidFill>
                <a:latin typeface="+mj-lt"/>
                <a:ea typeface="학교안심 바른돋움 B" panose="020B0803000000000000" pitchFamily="50" charset="-127"/>
              </a:rPr>
              <a:t>환경보호의 중요성 강조</a:t>
            </a:r>
            <a:endParaRPr lang="en-US" altLang="ko-KR" sz="1300" dirty="0">
              <a:solidFill>
                <a:schemeClr val="accent4">
                  <a:lumMod val="25000"/>
                </a:schemeClr>
              </a:solidFill>
              <a:latin typeface="+mj-lt"/>
              <a:ea typeface="학교안심 바른돋움 B" panose="020B0803000000000000" pitchFamily="50" charset="-127"/>
            </a:endParaRPr>
          </a:p>
        </p:txBody>
      </p:sp>
      <p:pic>
        <p:nvPicPr>
          <p:cNvPr id="1028" name="Picture 4" descr="Employee engagement ">
            <a:extLst>
              <a:ext uri="{FF2B5EF4-FFF2-40B4-BE49-F238E27FC236}">
                <a16:creationId xmlns:a16="http://schemas.microsoft.com/office/drawing/2014/main" id="{A8AE6DDA-EB18-297F-4426-ED0557DA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688" y="2276262"/>
            <a:ext cx="1000800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81" y="2333051"/>
            <a:ext cx="899632" cy="899632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959062" cy="494371"/>
            <a:chOff x="334537" y="267629"/>
            <a:chExt cx="1282390" cy="494371"/>
          </a:xfrm>
        </p:grpSpPr>
        <p:sp>
          <p:nvSpPr>
            <p:cNvPr id="50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44662"/>
              <a:ext cx="1071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1.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프로젝트 개요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397437" y="292432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기획 의도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87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커뮤니티-댓글등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04" b="7441"/>
          <a:stretch/>
        </p:blipFill>
        <p:spPr>
          <a:xfrm>
            <a:off x="434590" y="1480579"/>
            <a:ext cx="9046030" cy="477429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398163" y="5553269"/>
            <a:ext cx="3092537" cy="369332"/>
            <a:chOff x="8392026" y="5487095"/>
            <a:chExt cx="3092537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9847576" y="5487095"/>
              <a:ext cx="1636987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댓글</a:t>
              </a:r>
              <a:r>
                <a:rPr lang="en-US" altLang="ko-KR" dirty="0">
                  <a:solidFill>
                    <a:schemeClr val="bg1"/>
                  </a:solidFill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답글 등록</a:t>
              </a:r>
              <a:endParaRPr lang="ko-KR" altLang="en-US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C2507F8-8635-D9A7-0136-225806ADC5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2026" y="5671761"/>
              <a:ext cx="1455551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7" y="316018"/>
            <a:ext cx="371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커뮤니티 </a:t>
            </a:r>
            <a:r>
              <a:rPr lang="en-US" altLang="ko-KR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err="1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게시글</a:t>
            </a:r>
            <a:r>
              <a:rPr lang="ko-KR" altLang="en-US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상세</a:t>
            </a:r>
            <a:r>
              <a:rPr lang="en-US" altLang="ko-KR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 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7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5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7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744746" y="5008922"/>
            <a:ext cx="163698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댓글</a:t>
            </a:r>
            <a:r>
              <a:rPr lang="en-US" altLang="ko-KR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답글 수정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18" name="커뮤니티-댓글수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7654"/>
          <a:stretch/>
        </p:blipFill>
        <p:spPr>
          <a:xfrm>
            <a:off x="434589" y="1481689"/>
            <a:ext cx="9046031" cy="476791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C2507F8-8635-D9A7-0136-225806ADC58F}"/>
              </a:ext>
            </a:extLst>
          </p:cNvPr>
          <p:cNvCxnSpPr>
            <a:cxnSpLocks/>
          </p:cNvCxnSpPr>
          <p:nvPr/>
        </p:nvCxnSpPr>
        <p:spPr>
          <a:xfrm flipH="1">
            <a:off x="7916779" y="5193588"/>
            <a:ext cx="182796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7" y="316018"/>
            <a:ext cx="3645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커뮤니티 </a:t>
            </a:r>
            <a:r>
              <a:rPr lang="en-US" altLang="ko-KR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err="1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게시글</a:t>
            </a:r>
            <a:r>
              <a:rPr lang="ko-KR" altLang="en-US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상세</a:t>
            </a:r>
            <a:r>
              <a:rPr lang="en-US" altLang="ko-KR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 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6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03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47812" y="4753169"/>
            <a:ext cx="163698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댓글</a:t>
            </a:r>
            <a:r>
              <a:rPr lang="en-US" altLang="ko-KR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답글 삭제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18" name="커뮤니티-댓글삭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3" b="11793"/>
          <a:stretch/>
        </p:blipFill>
        <p:spPr>
          <a:xfrm>
            <a:off x="434589" y="1480579"/>
            <a:ext cx="9046504" cy="476902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C2507F8-8635-D9A7-0136-225806ADC58F}"/>
              </a:ext>
            </a:extLst>
          </p:cNvPr>
          <p:cNvCxnSpPr>
            <a:cxnSpLocks/>
          </p:cNvCxnSpPr>
          <p:nvPr/>
        </p:nvCxnSpPr>
        <p:spPr>
          <a:xfrm flipH="1" flipV="1">
            <a:off x="8608595" y="4937835"/>
            <a:ext cx="1239218" cy="3090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6" y="316018"/>
            <a:ext cx="4115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커뮤니티 </a:t>
            </a:r>
            <a:r>
              <a:rPr lang="en-US" altLang="ko-KR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err="1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게시글</a:t>
            </a:r>
            <a:r>
              <a:rPr lang="ko-KR" altLang="en-US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상세</a:t>
            </a:r>
            <a:r>
              <a:rPr lang="en-US" altLang="ko-KR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 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6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6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마이페이지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12" y="1173186"/>
            <a:ext cx="6900174" cy="49307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540831" y="1173185"/>
            <a:ext cx="4168239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6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카테고리 분류</a:t>
            </a:r>
            <a:endParaRPr lang="en-US" altLang="ko-KR" sz="1600" dirty="0" smtClean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사용자 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정보와 </a:t>
            </a:r>
            <a:r>
              <a:rPr lang="ko-KR" altLang="en-US" sz="16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활동기록을</a:t>
            </a:r>
            <a:r>
              <a:rPr lang="en-US" altLang="ko-KR" sz="1600" dirty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4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개 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카테고리로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분류</a:t>
            </a:r>
            <a:endParaRPr lang="en-US" altLang="ko-KR" sz="15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dirty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프로필 이미지</a:t>
            </a:r>
            <a:endParaRPr lang="en-US" altLang="ko-KR" sz="1600" dirty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프로필 이미지 저장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/ </a:t>
            </a:r>
            <a:r>
              <a:rPr lang="ko-KR" altLang="en-US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수정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/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삭제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9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마이페이지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430518" y="1335651"/>
            <a:ext cx="5628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ko-KR" altLang="en-US" sz="16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본인확인</a:t>
            </a:r>
            <a:endParaRPr lang="en-US" altLang="ko-KR" sz="1600" dirty="0" smtClean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사용자 정보를 수정하기 전에 본인 확인을 위해 비밀번호 입력</a:t>
            </a:r>
            <a:endParaRPr lang="en-US" altLang="ko-KR" sz="14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endParaRPr lang="en-US" altLang="ko-KR" sz="14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endParaRPr lang="en-US" altLang="ko-KR" sz="1600" dirty="0" smtClean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r>
              <a:rPr lang="ko-KR" altLang="en-US" sz="1600" dirty="0" err="1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중복확인</a:t>
            </a:r>
            <a:endParaRPr lang="en-US" altLang="ko-KR" sz="1600" dirty="0" smtClean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닉네임 </a:t>
            </a:r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휴대폰 번호 중복 확인</a:t>
            </a:r>
            <a:endParaRPr lang="en-US" altLang="ko-KR" sz="14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endParaRPr lang="ko-KR" altLang="en-US" sz="16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r>
              <a:rPr lang="ko-KR" altLang="en-US" sz="16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수정하기</a:t>
            </a:r>
            <a:endParaRPr lang="en-US" altLang="ko-KR" sz="1600" dirty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입력한 변경 사항을 적용</a:t>
            </a:r>
            <a:endParaRPr lang="en-US" altLang="ko-KR" sz="14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endParaRPr lang="en-US" altLang="ko-KR" sz="16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r>
              <a:rPr lang="ko-KR" altLang="en-US" sz="16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취소하기</a:t>
            </a:r>
            <a:endParaRPr lang="en-US" altLang="ko-KR" sz="1600" dirty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r>
              <a:rPr lang="ko-KR" altLang="en-US" sz="14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입력한 변경 사항을 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취소</a:t>
            </a:r>
            <a:endParaRPr lang="en-US" altLang="ko-KR" sz="14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endParaRPr lang="en-US" altLang="ko-KR" sz="16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r>
              <a:rPr lang="ko-KR" altLang="en-US" sz="16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유효성 검사</a:t>
            </a:r>
            <a:endParaRPr lang="en-US" altLang="ko-KR" sz="1600" dirty="0" smtClean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PW / PW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재입력 </a:t>
            </a:r>
            <a:r>
              <a:rPr lang="en-US" altLang="ko-KR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닉네임 유효성 검사</a:t>
            </a:r>
            <a:endParaRPr lang="en-US" altLang="ko-KR" sz="14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endParaRPr lang="en-US" altLang="ko-KR" sz="16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r>
              <a:rPr lang="ko-KR" altLang="en-US" sz="16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주소</a:t>
            </a:r>
            <a:r>
              <a:rPr lang="en-US" altLang="ko-KR" sz="16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API</a:t>
            </a:r>
            <a:endParaRPr lang="en-US" altLang="ko-KR" sz="1600" dirty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>
              <a:lnSpc>
                <a:spcPts val="2000"/>
              </a:lnSpc>
              <a:defRPr/>
            </a:pPr>
            <a:r>
              <a:rPr lang="ko-KR" altLang="en-US" sz="14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주소지 선택</a:t>
            </a:r>
            <a:endParaRPr lang="en-US" altLang="ko-KR" sz="1400" dirty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14" y="2643141"/>
            <a:ext cx="4794987" cy="378410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3" y="1202614"/>
            <a:ext cx="4593723" cy="235928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21" name="직선 연결선 20"/>
          <p:cNvCxnSpPr/>
          <p:nvPr/>
        </p:nvCxnSpPr>
        <p:spPr>
          <a:xfrm>
            <a:off x="6498989" y="2130431"/>
            <a:ext cx="510995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아래쪽 화살표 21"/>
          <p:cNvSpPr/>
          <p:nvPr/>
        </p:nvSpPr>
        <p:spPr>
          <a:xfrm>
            <a:off x="1327872" y="3099460"/>
            <a:ext cx="615012" cy="130706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7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마이페이지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6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64692" y="4799210"/>
            <a:ext cx="36104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400" dirty="0" err="1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나의활동</a:t>
            </a:r>
            <a:r>
              <a:rPr lang="ko-KR" altLang="en-US" sz="24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4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커뮤니티</a:t>
            </a:r>
            <a:r>
              <a:rPr lang="en-US" altLang="ko-KR" sz="24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)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게시물 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 sz="16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작성날짜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제목</a:t>
            </a:r>
            <a:endParaRPr lang="en-US" altLang="ko-KR" sz="16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덧글 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 sz="16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작성날짜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/ 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제목</a:t>
            </a:r>
            <a:endParaRPr lang="ko-KR" altLang="en-US" sz="1600" dirty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08660" y="4753741"/>
            <a:ext cx="37730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4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좋아요 </a:t>
            </a:r>
            <a:r>
              <a:rPr lang="en-US" altLang="ko-KR" sz="24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뉴스</a:t>
            </a:r>
            <a:r>
              <a:rPr lang="en-US" altLang="ko-KR" sz="24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24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커뮤니티</a:t>
            </a:r>
            <a:r>
              <a:rPr lang="en-US" altLang="ko-KR" sz="2400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맑은 고딕 Semilight" panose="020B0502040204020203" pitchFamily="50" charset="-127"/>
              </a:rPr>
              <a:t>)</a:t>
            </a:r>
            <a:endParaRPr lang="en-US" altLang="ko-KR" sz="2400" dirty="0">
              <a:latin typeface="학교안심 지우개 R" panose="02020603020101020101" pitchFamily="18" charset="-127"/>
              <a:ea typeface="학교안심 지우개 R" panose="02020603020101020101" pitchFamily="18" charset="-127"/>
              <a:cs typeface="맑은 고딕 Semilight" panose="020B0502040204020203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6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환경이슈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 sz="16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게시날짜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/ 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제목</a:t>
            </a:r>
            <a:endParaRPr lang="en-US" altLang="ko-KR" sz="16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커뮤니티 게시물 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–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작성자</a:t>
            </a:r>
            <a:r>
              <a:rPr lang="en-US" altLang="ko-KR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 / </a:t>
            </a: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  <a:cs typeface="맑은 고딕 Semilight" panose="020B0502040204020203" pitchFamily="50" charset="-127"/>
              </a:rPr>
              <a:t>제목</a:t>
            </a:r>
            <a:endParaRPr lang="en-US" altLang="ko-KR" sz="1600" dirty="0">
              <a:latin typeface="학교안심 바른돋움 B" panose="020B0803000000000000" pitchFamily="50" charset="-127"/>
              <a:ea typeface="학교안심 바른돋움 B" panose="020B0803000000000000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930" y="1258784"/>
            <a:ext cx="5264544" cy="3171145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0" y="1258784"/>
            <a:ext cx="5273463" cy="3216614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3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694870" y="3539984"/>
            <a:ext cx="1709730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프로필</a:t>
            </a:r>
            <a:endParaRPr lang="en-US" altLang="ko-KR" sz="2400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사진 저장</a:t>
            </a:r>
            <a:endParaRPr lang="ko-KR" altLang="en-US" sz="24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21" name="마이페이지-프로필-사진저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53" b="6367"/>
          <a:stretch/>
        </p:blipFill>
        <p:spPr>
          <a:xfrm>
            <a:off x="454409" y="1480856"/>
            <a:ext cx="9026684" cy="4769581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C2507F8-8635-D9A7-0136-225806ADC58F}"/>
              </a:ext>
            </a:extLst>
          </p:cNvPr>
          <p:cNvCxnSpPr>
            <a:cxnSpLocks/>
          </p:cNvCxnSpPr>
          <p:nvPr/>
        </p:nvCxnSpPr>
        <p:spPr>
          <a:xfrm flipH="1" flipV="1">
            <a:off x="5751095" y="3910263"/>
            <a:ext cx="3943777" cy="7977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마이페이지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</a:t>
            </a:r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프로필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5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1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마이페이지-프로필-사진삭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89" b="8159"/>
          <a:stretch/>
        </p:blipFill>
        <p:spPr>
          <a:xfrm>
            <a:off x="444172" y="1480856"/>
            <a:ext cx="9047157" cy="4769581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C2507F8-8635-D9A7-0136-225806ADC58F}"/>
              </a:ext>
            </a:extLst>
          </p:cNvPr>
          <p:cNvCxnSpPr>
            <a:cxnSpLocks/>
          </p:cNvCxnSpPr>
          <p:nvPr/>
        </p:nvCxnSpPr>
        <p:spPr>
          <a:xfrm flipH="1" flipV="1">
            <a:off x="5751092" y="3915150"/>
            <a:ext cx="3943777" cy="7977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마이페이지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</a:t>
            </a:r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프로필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5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694870" y="3539984"/>
            <a:ext cx="1709730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프로필</a:t>
            </a:r>
            <a:endParaRPr lang="en-US" altLang="ko-KR" sz="2400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사진 삭제</a:t>
            </a:r>
            <a:endParaRPr lang="ko-KR" altLang="en-US" sz="2400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48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9109" y="2711159"/>
            <a:ext cx="232948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회원 정보 수정을 위한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비밀번호 확인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pic>
        <p:nvPicPr>
          <p:cNvPr id="21" name="마이페이지-정보수정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704" t="2532" r="8269"/>
          <a:stretch/>
        </p:blipFill>
        <p:spPr>
          <a:xfrm>
            <a:off x="401146" y="3455783"/>
            <a:ext cx="4481763" cy="2924500"/>
          </a:xfrm>
          <a:prstGeom prst="rect">
            <a:avLst/>
          </a:prstGeom>
        </p:spPr>
      </p:pic>
      <p:pic>
        <p:nvPicPr>
          <p:cNvPr id="22" name="마이페이지-정보수정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1464"/>
          <a:stretch/>
        </p:blipFill>
        <p:spPr>
          <a:xfrm>
            <a:off x="5043423" y="1351009"/>
            <a:ext cx="4083510" cy="50292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287447" y="1351009"/>
            <a:ext cx="232948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비밀번호 확인 완료 시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회원 정보 수정 폼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9109" y="1362481"/>
            <a:ext cx="111120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정보 수정</a:t>
            </a:r>
            <a:endParaRPr lang="ko-KR" altLang="en-US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7" y="316018"/>
            <a:ext cx="4070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마이페이지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</a:t>
            </a:r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정보수정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26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64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94868" y="2367117"/>
            <a:ext cx="2037737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나의활동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내가 쓴 글 클릭 시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해당 게시물로 이동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7" y="316018"/>
            <a:ext cx="4314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마이페이지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</a:t>
            </a:r>
            <a:r>
              <a:rPr lang="en-US" altLang="ko-KR" sz="2800" spc="-15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</a:t>
            </a:r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나의 활동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8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pic>
        <p:nvPicPr>
          <p:cNvPr id="11" name="마이페이지-나의활동-내가쓴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171" y="1478475"/>
            <a:ext cx="9047158" cy="47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BE02D3-3F7F-AA7C-492F-159EDFDE726A}"/>
              </a:ext>
            </a:extLst>
          </p:cNvPr>
          <p:cNvSpPr txBox="1"/>
          <p:nvPr/>
        </p:nvSpPr>
        <p:spPr>
          <a:xfrm>
            <a:off x="561818" y="3013498"/>
            <a:ext cx="3493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2. </a:t>
            </a:r>
            <a:r>
              <a:rPr lang="ko-KR" altLang="en-US" sz="4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팀원소개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E25EE5-6F0D-E188-3E14-1DAB3E25E22D}"/>
              </a:ext>
            </a:extLst>
          </p:cNvPr>
          <p:cNvSpPr/>
          <p:nvPr/>
        </p:nvSpPr>
        <p:spPr>
          <a:xfrm>
            <a:off x="6464300" y="1443252"/>
            <a:ext cx="3971491" cy="397149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그룹 성공 단색으로 채워진">
            <a:extLst>
              <a:ext uri="{FF2B5EF4-FFF2-40B4-BE49-F238E27FC236}">
                <a16:creationId xmlns:a16="http://schemas.microsoft.com/office/drawing/2014/main" id="{E8592E9E-5ACA-0CD6-97FC-000CA6108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17477" y="1850471"/>
            <a:ext cx="3332714" cy="3332714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75846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94867" y="4032333"/>
            <a:ext cx="2037737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나의활동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내가 남긴 댓글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클릭</a:t>
            </a:r>
            <a:r>
              <a:rPr lang="en-US" altLang="ko-KR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시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해당 게시물로 이동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7" y="316018"/>
            <a:ext cx="428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마이페이지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</a:t>
            </a:r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– 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나의 활동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4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pic>
        <p:nvPicPr>
          <p:cNvPr id="16" name="마이페이지-나의활동-내가쓴댓글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171" y="1488756"/>
            <a:ext cx="9047157" cy="476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3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66309" y="2827872"/>
            <a:ext cx="2117887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좋아요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좋아요 한 뉴스 목록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클릭 시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해당 뉴스 페이지로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이동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마이페이지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</a:t>
            </a:r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좋아요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4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pic>
        <p:nvPicPr>
          <p:cNvPr id="16" name="마이페이지-좋아요-뉴스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171" y="1488756"/>
            <a:ext cx="9058636" cy="476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7EE436-7015-B5BD-88D1-6E3DFB8B624F}"/>
              </a:ext>
            </a:extLst>
          </p:cNvPr>
          <p:cNvSpPr/>
          <p:nvPr/>
        </p:nvSpPr>
        <p:spPr>
          <a:xfrm>
            <a:off x="240632" y="1208172"/>
            <a:ext cx="11707067" cy="5314950"/>
          </a:xfrm>
          <a:prstGeom prst="rect">
            <a:avLst/>
          </a:prstGeom>
          <a:solidFill>
            <a:srgbClr val="149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586493" y="4494338"/>
            <a:ext cx="2266041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좋아요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좋아요 한 </a:t>
            </a:r>
            <a:r>
              <a:rPr lang="ko-KR" altLang="en-US" dirty="0" err="1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게시글</a:t>
            </a:r>
            <a:endParaRPr lang="en-US" altLang="ko-KR" dirty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목록</a:t>
            </a:r>
            <a:r>
              <a:rPr lang="en-US" altLang="ko-KR" dirty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클릭 시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해당 게시물 페이지로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이동</a:t>
            </a:r>
            <a:endParaRPr lang="en-US" altLang="ko-KR" dirty="0" smtClean="0">
              <a:solidFill>
                <a:schemeClr val="bg1"/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33702-0E34-88A8-4DF5-900809C85D8B}"/>
              </a:ext>
            </a:extLst>
          </p:cNvPr>
          <p:cNvSpPr txBox="1"/>
          <p:nvPr/>
        </p:nvSpPr>
        <p:spPr>
          <a:xfrm flipH="1">
            <a:off x="2066588" y="316018"/>
            <a:ext cx="331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마이페이지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</a:t>
            </a:r>
            <a:r>
              <a:rPr lang="en-US" altLang="ko-KR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- </a:t>
            </a:r>
            <a:r>
              <a:rPr lang="ko-KR" altLang="en-US" sz="2800" spc="-150" dirty="0" smtClean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좋아요</a:t>
            </a:r>
            <a:endParaRPr lang="ko-KR" altLang="en-US" sz="2800" spc="-15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1656689" cy="494371"/>
            <a:chOff x="334537" y="267629"/>
            <a:chExt cx="1282390" cy="494371"/>
          </a:xfrm>
        </p:grpSpPr>
        <p:sp>
          <p:nvSpPr>
            <p:cNvPr id="14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404107" y="357362"/>
              <a:ext cx="11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5.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구현 기능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pic>
        <p:nvPicPr>
          <p:cNvPr id="9" name="마이페이지-좋아요-게시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413" y="1482630"/>
            <a:ext cx="9066915" cy="47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C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AFE25EE5-6F0D-E188-3E14-1DAB3E25E22D}"/>
              </a:ext>
            </a:extLst>
          </p:cNvPr>
          <p:cNvSpPr/>
          <p:nvPr/>
        </p:nvSpPr>
        <p:spPr>
          <a:xfrm>
            <a:off x="6464300" y="1443252"/>
            <a:ext cx="3971491" cy="397149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3DBBD-806D-4948-FA60-354AF4A359D6}"/>
              </a:ext>
            </a:extLst>
          </p:cNvPr>
          <p:cNvSpPr txBox="1"/>
          <p:nvPr/>
        </p:nvSpPr>
        <p:spPr>
          <a:xfrm>
            <a:off x="543770" y="2969240"/>
            <a:ext cx="4075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6. </a:t>
            </a:r>
            <a:r>
              <a:rPr lang="ko-KR" altLang="en-US" sz="4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발전가능성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08" y="1727542"/>
            <a:ext cx="3314395" cy="3314395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4578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7" y="292343"/>
            <a:ext cx="2002263" cy="494371"/>
            <a:chOff x="334537" y="267629"/>
            <a:chExt cx="1282390" cy="494371"/>
          </a:xfrm>
        </p:grpSpPr>
        <p:sp>
          <p:nvSpPr>
            <p:cNvPr id="13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8901" y="339046"/>
              <a:ext cx="1052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6.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발전 가능성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D5488C3-66DC-07DF-3D71-BA61EC5E3E05}"/>
              </a:ext>
            </a:extLst>
          </p:cNvPr>
          <p:cNvSpPr txBox="1"/>
          <p:nvPr/>
        </p:nvSpPr>
        <p:spPr>
          <a:xfrm>
            <a:off x="1453310" y="1361392"/>
            <a:ext cx="45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API</a:t>
            </a:r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를 이용한</a:t>
            </a:r>
            <a:r>
              <a:rPr lang="en-US" altLang="ko-KR" spc="-150" dirty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</a:t>
            </a:r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이메일</a:t>
            </a:r>
            <a:r>
              <a:rPr lang="en-US" altLang="ko-KR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 </a:t>
            </a:r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핸드폰</a:t>
            </a:r>
            <a:r>
              <a:rPr lang="en-US" altLang="ko-KR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 </a:t>
            </a:r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주민번호인증</a:t>
            </a:r>
            <a:endParaRPr lang="en-US" altLang="ko-KR" spc="-150" dirty="0" smtClean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78463" y="1281364"/>
            <a:ext cx="587122" cy="529389"/>
          </a:xfrm>
          <a:prstGeom prst="roundRect">
            <a:avLst/>
          </a:prstGeom>
          <a:noFill/>
          <a:ln w="57150">
            <a:solidFill>
              <a:srgbClr val="6CC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89174" y="1028700"/>
            <a:ext cx="11247631" cy="10287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5488C3-66DC-07DF-3D71-BA61EC5E3E05}"/>
              </a:ext>
            </a:extLst>
          </p:cNvPr>
          <p:cNvSpPr txBox="1"/>
          <p:nvPr/>
        </p:nvSpPr>
        <p:spPr>
          <a:xfrm>
            <a:off x="1453310" y="2476137"/>
            <a:ext cx="56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카카오 </a:t>
            </a:r>
            <a:r>
              <a:rPr lang="en-US" altLang="ko-KR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 </a:t>
            </a:r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네이버 </a:t>
            </a:r>
            <a:r>
              <a:rPr lang="en-US" altLang="ko-KR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 </a:t>
            </a:r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구글 등의 </a:t>
            </a:r>
            <a:r>
              <a:rPr lang="en-US" altLang="ko-KR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API</a:t>
            </a:r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를 이용한 간편 로그인</a:t>
            </a:r>
            <a:endParaRPr lang="en-US" altLang="ko-KR" spc="-150" dirty="0" smtClean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8463" y="2396109"/>
            <a:ext cx="587122" cy="529389"/>
          </a:xfrm>
          <a:prstGeom prst="roundRect">
            <a:avLst/>
          </a:prstGeom>
          <a:noFill/>
          <a:ln w="57150">
            <a:solidFill>
              <a:srgbClr val="6CC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89174" y="2143445"/>
            <a:ext cx="11247631" cy="10287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5488C3-66DC-07DF-3D71-BA61EC5E3E05}"/>
              </a:ext>
            </a:extLst>
          </p:cNvPr>
          <p:cNvSpPr txBox="1"/>
          <p:nvPr/>
        </p:nvSpPr>
        <p:spPr>
          <a:xfrm>
            <a:off x="1453310" y="4718297"/>
            <a:ext cx="45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환경이슈</a:t>
            </a:r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</a:t>
            </a:r>
            <a:r>
              <a:rPr lang="ko-KR" altLang="en-US" spc="-150" dirty="0" err="1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카테고라이징</a:t>
            </a:r>
            <a:endParaRPr lang="en-US" altLang="ko-KR" spc="-150" dirty="0" smtClean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78463" y="3518693"/>
            <a:ext cx="587122" cy="529389"/>
          </a:xfrm>
          <a:prstGeom prst="roundRect">
            <a:avLst/>
          </a:prstGeom>
          <a:noFill/>
          <a:ln w="57150">
            <a:solidFill>
              <a:srgbClr val="6CC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89174" y="3266029"/>
            <a:ext cx="11247631" cy="10287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5488C3-66DC-07DF-3D71-BA61EC5E3E05}"/>
              </a:ext>
            </a:extLst>
          </p:cNvPr>
          <p:cNvSpPr txBox="1"/>
          <p:nvPr/>
        </p:nvSpPr>
        <p:spPr>
          <a:xfrm>
            <a:off x="1453310" y="5843889"/>
            <a:ext cx="45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커뮤니티 페이지에 유저 프로필 사진의 출력</a:t>
            </a:r>
            <a:endParaRPr lang="en-US" altLang="ko-KR" spc="-150" dirty="0" smtClean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78463" y="4641277"/>
            <a:ext cx="587122" cy="529389"/>
          </a:xfrm>
          <a:prstGeom prst="roundRect">
            <a:avLst/>
          </a:prstGeom>
          <a:noFill/>
          <a:ln w="57150">
            <a:solidFill>
              <a:srgbClr val="6CC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89174" y="4388613"/>
            <a:ext cx="11247631" cy="10287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778463" y="5763861"/>
            <a:ext cx="587122" cy="529389"/>
          </a:xfrm>
          <a:prstGeom prst="roundRect">
            <a:avLst/>
          </a:prstGeom>
          <a:noFill/>
          <a:ln w="57150">
            <a:solidFill>
              <a:srgbClr val="6CC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9174" y="5511197"/>
            <a:ext cx="11247631" cy="10287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5488C3-66DC-07DF-3D71-BA61EC5E3E05}"/>
              </a:ext>
            </a:extLst>
          </p:cNvPr>
          <p:cNvSpPr txBox="1"/>
          <p:nvPr/>
        </p:nvSpPr>
        <p:spPr>
          <a:xfrm>
            <a:off x="1453310" y="3595713"/>
            <a:ext cx="56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단체 </a:t>
            </a:r>
            <a:r>
              <a:rPr lang="en-US" altLang="ko-KR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/ </a:t>
            </a:r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기업 </a:t>
            </a:r>
            <a:r>
              <a:rPr lang="ko-KR" altLang="en-US" spc="-150" dirty="0" err="1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로그인을</a:t>
            </a:r>
            <a:r>
              <a:rPr lang="ko-KR" altLang="en-US" spc="-15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통한 사이트의 활성화</a:t>
            </a:r>
            <a:endParaRPr lang="en-US" altLang="ko-KR" spc="-150" dirty="0" smtClean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C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AFE25EE5-6F0D-E188-3E14-1DAB3E25E22D}"/>
              </a:ext>
            </a:extLst>
          </p:cNvPr>
          <p:cNvSpPr/>
          <p:nvPr/>
        </p:nvSpPr>
        <p:spPr>
          <a:xfrm>
            <a:off x="6464300" y="1443252"/>
            <a:ext cx="3971491" cy="397149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3DBBD-806D-4948-FA60-354AF4A359D6}"/>
              </a:ext>
            </a:extLst>
          </p:cNvPr>
          <p:cNvSpPr txBox="1"/>
          <p:nvPr/>
        </p:nvSpPr>
        <p:spPr>
          <a:xfrm>
            <a:off x="585881" y="2644167"/>
            <a:ext cx="62023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빵끗 프로젝트였습니다</a:t>
            </a:r>
            <a:endParaRPr lang="en-US" altLang="ko-KR" sz="4800" dirty="0" smtClean="0">
              <a:solidFill>
                <a:schemeClr val="bg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r>
              <a:rPr lang="ko-KR" altLang="en-US" sz="4800" dirty="0" smtClean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감사합니다</a:t>
            </a:r>
            <a:endParaRPr lang="en-US" altLang="ko-KR" sz="4800" dirty="0" smtClean="0">
              <a:solidFill>
                <a:schemeClr val="bg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36" y="2057399"/>
            <a:ext cx="3051706" cy="3051706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8248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572E986F-8446-8647-24EF-165556C5943A}"/>
              </a:ext>
            </a:extLst>
          </p:cNvPr>
          <p:cNvSpPr/>
          <p:nvPr/>
        </p:nvSpPr>
        <p:spPr>
          <a:xfrm>
            <a:off x="254077" y="1302635"/>
            <a:ext cx="2265092" cy="1988785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6C500A4-C4EB-836A-FBF7-670B5649DD80}"/>
              </a:ext>
            </a:extLst>
          </p:cNvPr>
          <p:cNvSpPr/>
          <p:nvPr/>
        </p:nvSpPr>
        <p:spPr>
          <a:xfrm>
            <a:off x="2740476" y="1455517"/>
            <a:ext cx="2034295" cy="1786142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9112BF-47A5-2B7B-03F1-4B8168ACBA42}"/>
              </a:ext>
            </a:extLst>
          </p:cNvPr>
          <p:cNvSpPr/>
          <p:nvPr/>
        </p:nvSpPr>
        <p:spPr>
          <a:xfrm>
            <a:off x="5085923" y="1366376"/>
            <a:ext cx="2138872" cy="199316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AD79AF-F039-4C17-2B64-29FF0AE8B9A0}"/>
              </a:ext>
            </a:extLst>
          </p:cNvPr>
          <p:cNvSpPr/>
          <p:nvPr/>
        </p:nvSpPr>
        <p:spPr>
          <a:xfrm>
            <a:off x="7549294" y="1407140"/>
            <a:ext cx="1916720" cy="191672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B568697-F5D4-F851-8F08-1D23B62CFFA9}"/>
              </a:ext>
            </a:extLst>
          </p:cNvPr>
          <p:cNvSpPr/>
          <p:nvPr/>
        </p:nvSpPr>
        <p:spPr>
          <a:xfrm>
            <a:off x="9834187" y="1469766"/>
            <a:ext cx="2034295" cy="1786142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grpSp>
        <p:nvGrpSpPr>
          <p:cNvPr id="17" name="그룹 16"/>
          <p:cNvGrpSpPr/>
          <p:nvPr/>
        </p:nvGrpSpPr>
        <p:grpSpPr>
          <a:xfrm>
            <a:off x="339493" y="1302635"/>
            <a:ext cx="11563815" cy="2069602"/>
            <a:chOff x="339493" y="1162935"/>
            <a:chExt cx="11563815" cy="206960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B5E1A6B-ED57-6037-8F57-EF896F6339BE}"/>
                </a:ext>
              </a:extLst>
            </p:cNvPr>
            <p:cNvSpPr/>
            <p:nvPr/>
          </p:nvSpPr>
          <p:spPr>
            <a:xfrm>
              <a:off x="339493" y="1162935"/>
              <a:ext cx="2069602" cy="2069602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B84F798-8666-C791-75AF-D7C5CA6BAD1B}"/>
                </a:ext>
              </a:extLst>
            </p:cNvPr>
            <p:cNvSpPr/>
            <p:nvPr/>
          </p:nvSpPr>
          <p:spPr>
            <a:xfrm>
              <a:off x="2725746" y="1162935"/>
              <a:ext cx="2069602" cy="2069602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79FE477-4F1C-C0DC-63CA-153249A391C7}"/>
                </a:ext>
              </a:extLst>
            </p:cNvPr>
            <p:cNvSpPr/>
            <p:nvPr/>
          </p:nvSpPr>
          <p:spPr>
            <a:xfrm>
              <a:off x="5112000" y="1162935"/>
              <a:ext cx="2069602" cy="2069602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A16E5B5-C73F-48E7-018C-803EF25EF68B}"/>
                </a:ext>
              </a:extLst>
            </p:cNvPr>
            <p:cNvSpPr/>
            <p:nvPr/>
          </p:nvSpPr>
          <p:spPr>
            <a:xfrm>
              <a:off x="7472853" y="1162935"/>
              <a:ext cx="2069602" cy="2069602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C81ABF-F727-DB0F-D368-54AEB7055AF8}"/>
                </a:ext>
              </a:extLst>
            </p:cNvPr>
            <p:cNvSpPr/>
            <p:nvPr/>
          </p:nvSpPr>
          <p:spPr>
            <a:xfrm>
              <a:off x="9833706" y="1162935"/>
              <a:ext cx="2069602" cy="2069602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82433B4-30EA-0410-0F85-94810BA7085B}"/>
              </a:ext>
            </a:extLst>
          </p:cNvPr>
          <p:cNvGrpSpPr/>
          <p:nvPr/>
        </p:nvGrpSpPr>
        <p:grpSpPr>
          <a:xfrm>
            <a:off x="334537" y="292343"/>
            <a:ext cx="1918580" cy="494371"/>
            <a:chOff x="334537" y="267629"/>
            <a:chExt cx="1918580" cy="49437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2764EA9-B155-83D6-1C9B-08BA1FDE8C31}"/>
                </a:ext>
              </a:extLst>
            </p:cNvPr>
            <p:cNvSpPr/>
            <p:nvPr/>
          </p:nvSpPr>
          <p:spPr>
            <a:xfrm>
              <a:off x="334537" y="267629"/>
              <a:ext cx="191858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6C1257-63F9-D2DC-BC1C-07D6FD198750}"/>
                </a:ext>
              </a:extLst>
            </p:cNvPr>
            <p:cNvSpPr txBox="1"/>
            <p:nvPr/>
          </p:nvSpPr>
          <p:spPr>
            <a:xfrm>
              <a:off x="557562" y="34976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2.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팀원 소개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ABBEAA3-C7DF-7B33-B34F-C88C0BEBE1C5}"/>
              </a:ext>
            </a:extLst>
          </p:cNvPr>
          <p:cNvSpPr/>
          <p:nvPr/>
        </p:nvSpPr>
        <p:spPr>
          <a:xfrm>
            <a:off x="156410" y="3711916"/>
            <a:ext cx="11839073" cy="24293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3DB8D0-965A-4DBE-568A-649AF5854FD4}"/>
              </a:ext>
            </a:extLst>
          </p:cNvPr>
          <p:cNvSpPr txBox="1"/>
          <p:nvPr/>
        </p:nvSpPr>
        <p:spPr>
          <a:xfrm>
            <a:off x="5674154" y="3922760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김민호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D32023-DE99-3FE4-AB92-14921D6436A0}"/>
              </a:ext>
            </a:extLst>
          </p:cNvPr>
          <p:cNvSpPr txBox="1"/>
          <p:nvPr/>
        </p:nvSpPr>
        <p:spPr>
          <a:xfrm>
            <a:off x="5137819" y="4426221"/>
            <a:ext cx="2093971" cy="1015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담당파트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algn="ctr"/>
            <a:endParaRPr lang="en-US" altLang="ko-KR" sz="1500" dirty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Login</a:t>
            </a: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Membership-Register</a:t>
            </a:r>
            <a:endParaRPr lang="ko-KR" altLang="en-US" sz="1500" dirty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F29D4F-52C4-399A-D693-20358447EFD4}"/>
              </a:ext>
            </a:extLst>
          </p:cNvPr>
          <p:cNvSpPr txBox="1"/>
          <p:nvPr/>
        </p:nvSpPr>
        <p:spPr>
          <a:xfrm>
            <a:off x="8004887" y="3922739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김연진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8C4F29-7D28-3D17-E09C-4D03295DDB3E}"/>
              </a:ext>
            </a:extLst>
          </p:cNvPr>
          <p:cNvSpPr txBox="1"/>
          <p:nvPr/>
        </p:nvSpPr>
        <p:spPr>
          <a:xfrm>
            <a:off x="7937560" y="4434760"/>
            <a:ext cx="11559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담당파트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marL="182563" indent="-182563" algn="ctr">
              <a:buFont typeface="Wingdings" panose="05000000000000000000" pitchFamily="2" charset="2"/>
              <a:buChar char="§"/>
            </a:pPr>
            <a:endParaRPr lang="en-US" altLang="ko-KR" sz="1500" dirty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Main</a:t>
            </a: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Community</a:t>
            </a:r>
            <a:endParaRPr lang="ko-KR" altLang="en-US" sz="1500" dirty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E561B9-E033-1E24-6971-479E69424BE2}"/>
              </a:ext>
            </a:extLst>
          </p:cNvPr>
          <p:cNvSpPr txBox="1"/>
          <p:nvPr/>
        </p:nvSpPr>
        <p:spPr>
          <a:xfrm>
            <a:off x="10300196" y="3912462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이주호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30230D-9F6C-BF95-35B8-1485710FDF4B}"/>
              </a:ext>
            </a:extLst>
          </p:cNvPr>
          <p:cNvSpPr txBox="1"/>
          <p:nvPr/>
        </p:nvSpPr>
        <p:spPr>
          <a:xfrm>
            <a:off x="10097935" y="4424488"/>
            <a:ext cx="1476624" cy="1015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담당파트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marL="182563" indent="-182563" algn="ctr">
              <a:buFont typeface="Wingdings" panose="05000000000000000000" pitchFamily="2" charset="2"/>
              <a:buChar char="§"/>
            </a:pPr>
            <a:endParaRPr lang="en-US" altLang="ko-KR" sz="1500" dirty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News-Feed</a:t>
            </a: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Web-Crawling</a:t>
            </a:r>
            <a:endParaRPr lang="ko-KR" altLang="en-US" sz="1500" dirty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EFBF191-4C7D-3E6D-9BFD-00F2A5697934}"/>
              </a:ext>
            </a:extLst>
          </p:cNvPr>
          <p:cNvCxnSpPr>
            <a:cxnSpLocks/>
          </p:cNvCxnSpPr>
          <p:nvPr/>
        </p:nvCxnSpPr>
        <p:spPr>
          <a:xfrm>
            <a:off x="9713299" y="3922753"/>
            <a:ext cx="0" cy="20060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825B8C3-F690-018D-6554-FFD253991687}"/>
              </a:ext>
            </a:extLst>
          </p:cNvPr>
          <p:cNvCxnSpPr>
            <a:cxnSpLocks/>
          </p:cNvCxnSpPr>
          <p:nvPr/>
        </p:nvCxnSpPr>
        <p:spPr>
          <a:xfrm>
            <a:off x="7371490" y="3922753"/>
            <a:ext cx="0" cy="20060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8821A66-0CBA-2B4E-4B36-ABCEF83F7AED}"/>
              </a:ext>
            </a:extLst>
          </p:cNvPr>
          <p:cNvCxnSpPr>
            <a:cxnSpLocks/>
          </p:cNvCxnSpPr>
          <p:nvPr/>
        </p:nvCxnSpPr>
        <p:spPr>
          <a:xfrm>
            <a:off x="4992920" y="3922753"/>
            <a:ext cx="0" cy="20060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3C695BE-DFB3-189D-9661-33F3823A5C05}"/>
              </a:ext>
            </a:extLst>
          </p:cNvPr>
          <p:cNvCxnSpPr>
            <a:cxnSpLocks/>
          </p:cNvCxnSpPr>
          <p:nvPr/>
        </p:nvCxnSpPr>
        <p:spPr>
          <a:xfrm>
            <a:off x="2608143" y="3922753"/>
            <a:ext cx="0" cy="20060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B39A2B5-8AA2-78E2-B6ED-2A8B925D27E0}"/>
              </a:ext>
            </a:extLst>
          </p:cNvPr>
          <p:cNvSpPr txBox="1"/>
          <p:nvPr/>
        </p:nvSpPr>
        <p:spPr>
          <a:xfrm>
            <a:off x="3281364" y="3922756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김민규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5E0B41-C8A4-1C39-9B6B-C2DAE85D3E0A}"/>
              </a:ext>
            </a:extLst>
          </p:cNvPr>
          <p:cNvSpPr txBox="1"/>
          <p:nvPr/>
        </p:nvSpPr>
        <p:spPr>
          <a:xfrm>
            <a:off x="3214036" y="4426221"/>
            <a:ext cx="11559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담당파트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marL="182563" indent="-182563" algn="ctr">
              <a:buFont typeface="Wingdings" panose="05000000000000000000" pitchFamily="2" charset="2"/>
              <a:buChar char="§"/>
            </a:pPr>
            <a:endParaRPr lang="en-US" altLang="ko-KR" sz="1500" dirty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Community</a:t>
            </a:r>
            <a:endParaRPr lang="en-US" altLang="ko-KR" sz="1500" dirty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B03800-0E30-00BB-6DEA-D913A71D630E}"/>
              </a:ext>
            </a:extLst>
          </p:cNvPr>
          <p:cNvSpPr txBox="1"/>
          <p:nvPr/>
        </p:nvSpPr>
        <p:spPr>
          <a:xfrm>
            <a:off x="843097" y="3922755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accent4">
                    <a:lumMod val="25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곽별이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5488C3-66DC-07DF-3D71-BA61EC5E3E05}"/>
              </a:ext>
            </a:extLst>
          </p:cNvPr>
          <p:cNvSpPr txBox="1"/>
          <p:nvPr/>
        </p:nvSpPr>
        <p:spPr>
          <a:xfrm>
            <a:off x="725530" y="4425393"/>
            <a:ext cx="1256434" cy="101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err="1" smtClean="0">
                <a:solidFill>
                  <a:schemeClr val="accent3">
                    <a:lumMod val="7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담당파트</a:t>
            </a:r>
            <a:endParaRPr lang="en-US" altLang="ko-KR" sz="1500" dirty="0" smtClean="0">
              <a:solidFill>
                <a:schemeClr val="accent3">
                  <a:lumMod val="7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algn="ctr"/>
            <a:endParaRPr lang="en-US" altLang="ko-KR" sz="1500" dirty="0" smtClean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Word-Cloud</a:t>
            </a:r>
          </a:p>
          <a:p>
            <a:pPr algn="ctr"/>
            <a:r>
              <a:rPr lang="en-US" altLang="ko-KR" sz="1500" dirty="0" err="1" smtClean="0">
                <a:solidFill>
                  <a:schemeClr val="accent4">
                    <a:lumMod val="25000"/>
                  </a:schemeClr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MyPage</a:t>
            </a:r>
            <a:endParaRPr lang="en-US" altLang="ko-KR" sz="1500" dirty="0">
              <a:solidFill>
                <a:schemeClr val="accent4">
                  <a:lumMod val="25000"/>
                </a:schemeClr>
              </a:solidFill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6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C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AFE25EE5-6F0D-E188-3E14-1DAB3E25E22D}"/>
              </a:ext>
            </a:extLst>
          </p:cNvPr>
          <p:cNvSpPr/>
          <p:nvPr/>
        </p:nvSpPr>
        <p:spPr>
          <a:xfrm>
            <a:off x="6464300" y="1443252"/>
            <a:ext cx="3971491" cy="3971491"/>
          </a:xfrm>
          <a:prstGeom prst="ellipse">
            <a:avLst/>
          </a:prstGeom>
          <a:noFill/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A7C5E-1C8C-FE5B-1221-11079D94EE55}"/>
              </a:ext>
            </a:extLst>
          </p:cNvPr>
          <p:cNvSpPr txBox="1"/>
          <p:nvPr/>
        </p:nvSpPr>
        <p:spPr>
          <a:xfrm>
            <a:off x="567833" y="3013498"/>
            <a:ext cx="3494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 3. </a:t>
            </a:r>
            <a:r>
              <a:rPr lang="ko-KR" altLang="en-US" sz="4800" dirty="0" err="1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기술스택</a:t>
            </a:r>
            <a:endParaRPr lang="ko-KR" altLang="en-US" sz="4800" dirty="0">
              <a:solidFill>
                <a:schemeClr val="bg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pic>
        <p:nvPicPr>
          <p:cNvPr id="6" name="그래픽 5" descr="건배 단색으로 채워진">
            <a:extLst>
              <a:ext uri="{FF2B5EF4-FFF2-40B4-BE49-F238E27FC236}">
                <a16:creationId xmlns:a16="http://schemas.microsoft.com/office/drawing/2014/main" id="{E8592E9E-5ACA-0CD6-97FC-000CA6108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17477" y="1850471"/>
            <a:ext cx="3332714" cy="3332714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62862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875748" y="2874289"/>
            <a:ext cx="2249432" cy="20927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6" y="292343"/>
            <a:ext cx="1674736" cy="494371"/>
            <a:chOff x="334537" y="267629"/>
            <a:chExt cx="1282390" cy="494371"/>
          </a:xfrm>
        </p:grpSpPr>
        <p:sp>
          <p:nvSpPr>
            <p:cNvPr id="31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44662"/>
              <a:ext cx="1092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기술 스택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3788" y="887767"/>
            <a:ext cx="7398304" cy="5250100"/>
            <a:chOff x="3615765" y="786714"/>
            <a:chExt cx="7624047" cy="5410295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8408209" y="1009796"/>
              <a:ext cx="2016018" cy="730469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327394" y="1010608"/>
              <a:ext cx="2016018" cy="730469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96602" y="1193692"/>
              <a:ext cx="1858934" cy="38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Back End</a:t>
              </a:r>
              <a:endParaRPr lang="ko-KR" altLang="en-US" sz="2000" b="1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3615765" y="3521393"/>
              <a:ext cx="762404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/>
            <p:cNvGrpSpPr/>
            <p:nvPr/>
          </p:nvGrpSpPr>
          <p:grpSpPr>
            <a:xfrm>
              <a:off x="3830686" y="3979339"/>
              <a:ext cx="2016018" cy="730469"/>
              <a:chOff x="3165425" y="4125227"/>
              <a:chExt cx="2084794" cy="755389"/>
            </a:xfrm>
          </p:grpSpPr>
          <p:sp>
            <p:nvSpPr>
              <p:cNvPr id="75" name="모서리가 둥근 직사각형 74"/>
              <p:cNvSpPr/>
              <p:nvPr/>
            </p:nvSpPr>
            <p:spPr>
              <a:xfrm>
                <a:off x="3165425" y="4125227"/>
                <a:ext cx="2084794" cy="755389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학교안심 지우개 R" panose="02020603020101020101" pitchFamily="18" charset="-127"/>
                  <a:ea typeface="학교안심 지우개 R" panose="02020603020101020101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246647" y="4335555"/>
                <a:ext cx="19223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학교안심 지우개 R" panose="02020603020101020101" pitchFamily="18" charset="-127"/>
                    <a:ea typeface="학교안심 지우개 R" panose="02020603020101020101" pitchFamily="18" charset="-127"/>
                  </a:rPr>
                  <a:t>Database</a:t>
                </a:r>
                <a:endParaRPr lang="ko-KR" altLang="en-US" sz="2000" b="1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6424404" y="3982819"/>
              <a:ext cx="2016018" cy="730469"/>
              <a:chOff x="7385454" y="4128826"/>
              <a:chExt cx="2084794" cy="755389"/>
            </a:xfrm>
          </p:grpSpPr>
          <p:sp>
            <p:nvSpPr>
              <p:cNvPr id="76" name="모서리가 둥근 직사각형 75"/>
              <p:cNvSpPr/>
              <p:nvPr/>
            </p:nvSpPr>
            <p:spPr>
              <a:xfrm>
                <a:off x="7385454" y="4128826"/>
                <a:ext cx="2084794" cy="755389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학교안심 지우개 R" panose="02020603020101020101" pitchFamily="18" charset="-127"/>
                  <a:ea typeface="학교안심 지우개 R" panose="02020603020101020101" pitchFamily="18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442347" y="4335553"/>
                <a:ext cx="19223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bg1"/>
                    </a:solidFill>
                    <a:latin typeface="학교안심 지우개 R" panose="02020603020101020101" pitchFamily="18" charset="-127"/>
                    <a:ea typeface="학교안심 지우개 R" panose="02020603020101020101" pitchFamily="18" charset="-127"/>
                  </a:rPr>
                  <a:t>VCS</a:t>
                </a:r>
                <a:endParaRPr lang="ko-KR" altLang="en-US" sz="2000" b="1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415789" y="1206809"/>
              <a:ext cx="1858934" cy="38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Front End</a:t>
              </a:r>
              <a:endParaRPr lang="ko-KR" altLang="en-US" sz="2000" b="1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>
            <a:xfrm flipV="1">
              <a:off x="7376147" y="786714"/>
              <a:ext cx="0" cy="27346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405" y="4859280"/>
              <a:ext cx="1149590" cy="1066737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697" y="2192428"/>
              <a:ext cx="861194" cy="861194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068" y="1941833"/>
              <a:ext cx="1335201" cy="1335201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349" y="4740357"/>
              <a:ext cx="1209681" cy="1209681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443" y="4626996"/>
              <a:ext cx="1678101" cy="157001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952" y="1969849"/>
              <a:ext cx="1337949" cy="1337949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024" y="1971042"/>
              <a:ext cx="1343330" cy="134333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765" y="1933668"/>
              <a:ext cx="1388850" cy="1388850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8975451" y="3982819"/>
              <a:ext cx="2016018" cy="730469"/>
              <a:chOff x="9490906" y="4128826"/>
              <a:chExt cx="2084794" cy="755389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9490906" y="4128826"/>
                <a:ext cx="2084794" cy="755389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학교안심 지우개 R" panose="02020603020101020101" pitchFamily="18" charset="-127"/>
                  <a:ea typeface="학교안심 지우개 R" panose="02020603020101020101" pitchFamily="18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547799" y="4224042"/>
                <a:ext cx="1922351" cy="65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schemeClr val="bg1"/>
                    </a:solidFill>
                    <a:latin typeface="학교안심 지우개 R" panose="02020603020101020101" pitchFamily="18" charset="-127"/>
                    <a:ea typeface="학교안심 지우개 R" panose="02020603020101020101" pitchFamily="18" charset="-127"/>
                  </a:rPr>
                  <a:t>Communica</a:t>
                </a:r>
                <a:endParaRPr lang="en-US" altLang="ko-KR" sz="1600" b="1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endParaRP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학교안심 지우개 R" panose="02020603020101020101" pitchFamily="18" charset="-127"/>
                    <a:ea typeface="학교안심 지우개 R" panose="02020603020101020101" pitchFamily="18" charset="-127"/>
                  </a:rPr>
                  <a:t>-</a:t>
                </a:r>
                <a:r>
                  <a:rPr lang="en-US" altLang="ko-KR" b="1" dirty="0" err="1" smtClean="0">
                    <a:solidFill>
                      <a:schemeClr val="bg1"/>
                    </a:solidFill>
                    <a:latin typeface="학교안심 지우개 R" panose="02020603020101020101" pitchFamily="18" charset="-127"/>
                    <a:ea typeface="학교안심 지우개 R" panose="02020603020101020101" pitchFamily="18" charset="-127"/>
                  </a:rPr>
                  <a:t>tion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학교안심 지우개 R" panose="02020603020101020101" pitchFamily="18" charset="-127"/>
                    <a:ea typeface="학교안심 지우개 R" panose="02020603020101020101" pitchFamily="18" charset="-127"/>
                  </a:rPr>
                  <a:t> </a:t>
                </a:r>
                <a:r>
                  <a:rPr lang="en-US" altLang="ko-KR" b="1" dirty="0">
                    <a:solidFill>
                      <a:schemeClr val="bg1"/>
                    </a:solidFill>
                    <a:latin typeface="학교안심 지우개 R" panose="02020603020101020101" pitchFamily="18" charset="-127"/>
                    <a:ea typeface="학교안심 지우개 R" panose="02020603020101020101" pitchFamily="18" charset="-127"/>
                  </a:rPr>
                  <a:t>tool </a:t>
                </a:r>
                <a:endParaRPr lang="ko-KR" altLang="en-US" b="1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endParaRPr>
              </a:p>
            </p:txBody>
          </p:sp>
        </p:grpSp>
        <p:cxnSp>
          <p:nvCxnSpPr>
            <p:cNvPr id="32" name="직선 연결선 31"/>
            <p:cNvCxnSpPr/>
            <p:nvPr/>
          </p:nvCxnSpPr>
          <p:spPr>
            <a:xfrm flipV="1">
              <a:off x="6165252" y="3505784"/>
              <a:ext cx="0" cy="2531819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8699573" y="3505784"/>
              <a:ext cx="0" cy="2531819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854516" y="1943538"/>
            <a:ext cx="2291896" cy="730469"/>
            <a:chOff x="557836" y="2271894"/>
            <a:chExt cx="2291896" cy="730469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557836" y="2271894"/>
              <a:ext cx="2291896" cy="730469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6231" y="2468095"/>
              <a:ext cx="213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Deployment</a:t>
              </a:r>
              <a:endParaRPr lang="ko-KR" altLang="en-US" sz="2000" b="1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37" y="3541474"/>
            <a:ext cx="1544328" cy="92351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520000" y="1507500"/>
            <a:ext cx="2959080" cy="4067947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V="1">
            <a:off x="6057900" y="866613"/>
            <a:ext cx="0" cy="581108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CFFBBF7-494D-899A-7859-826781A17E65}"/>
              </a:ext>
            </a:extLst>
          </p:cNvPr>
          <p:cNvGrpSpPr/>
          <p:nvPr/>
        </p:nvGrpSpPr>
        <p:grpSpPr>
          <a:xfrm>
            <a:off x="334536" y="292343"/>
            <a:ext cx="1674736" cy="494371"/>
            <a:chOff x="334537" y="267629"/>
            <a:chExt cx="1282390" cy="494371"/>
          </a:xfrm>
        </p:grpSpPr>
        <p:sp>
          <p:nvSpPr>
            <p:cNvPr id="31" name="사각형: 둥근 모서리 2">
              <a:extLst>
                <a:ext uri="{FF2B5EF4-FFF2-40B4-BE49-F238E27FC236}">
                  <a16:creationId xmlns:a16="http://schemas.microsoft.com/office/drawing/2014/main" id="{2023077F-7DC5-4222-DFF3-8BBA524D96F7}"/>
                </a:ext>
              </a:extLst>
            </p:cNvPr>
            <p:cNvSpPr/>
            <p:nvPr/>
          </p:nvSpPr>
          <p:spPr>
            <a:xfrm>
              <a:off x="334537" y="267629"/>
              <a:ext cx="1282390" cy="4943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5BE16A-DD06-16E3-A71B-8BD8006406D9}"/>
                </a:ext>
              </a:extLst>
            </p:cNvPr>
            <p:cNvSpPr txBox="1"/>
            <p:nvPr/>
          </p:nvSpPr>
          <p:spPr>
            <a:xfrm>
              <a:off x="392872" y="344662"/>
              <a:ext cx="1092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3. </a:t>
              </a:r>
              <a:r>
                <a:rPr lang="ko-KR" altLang="en-US" dirty="0" smtClean="0">
                  <a:solidFill>
                    <a:schemeClr val="bg1"/>
                  </a:solidFill>
                  <a:latin typeface="학교안심 지우개 R" panose="02020603020101020101" pitchFamily="18" charset="-127"/>
                  <a:ea typeface="학교안심 지우개 R" panose="02020603020101020101" pitchFamily="18" charset="-127"/>
                </a:rPr>
                <a:t>기술 스택</a:t>
              </a:r>
              <a:endParaRPr lang="ko-KR" altLang="en-US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127270" y="1037664"/>
            <a:ext cx="1978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Front End</a:t>
            </a:r>
            <a:endParaRPr lang="ko-KR" altLang="en-US" sz="2400" b="1" dirty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7534" y="1117424"/>
            <a:ext cx="1922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Back End</a:t>
            </a:r>
            <a:endParaRPr lang="ko-KR" altLang="en-US" sz="2000" b="1" dirty="0">
              <a:solidFill>
                <a:schemeClr val="bg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62477" y="1037664"/>
            <a:ext cx="1978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Back </a:t>
            </a:r>
            <a:r>
              <a:rPr lang="en-US" altLang="ko-KR" sz="2400" b="1" dirty="0"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End</a:t>
            </a:r>
            <a:endParaRPr lang="ko-KR" altLang="en-US" sz="2400" b="1" dirty="0"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139" y="1926081"/>
            <a:ext cx="5582514" cy="3701013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React</a:t>
            </a:r>
            <a:endParaRPr lang="en-US" altLang="ko-KR" sz="1700" dirty="0">
              <a:solidFill>
                <a:schemeClr val="accent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react hooks</a:t>
            </a:r>
          </a:p>
          <a:p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→ </a:t>
            </a: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useState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 </a:t>
            </a: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useEffect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 </a:t>
            </a: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useRef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 </a:t>
            </a: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useMemo</a:t>
            </a:r>
            <a:endParaRPr lang="en-US" altLang="ko-KR" sz="15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react-router-</a:t>
            </a: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dom</a:t>
            </a:r>
            <a:endParaRPr lang="en-US" altLang="ko-KR" sz="15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→ 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Routes, Route, </a:t>
            </a: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useParams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 </a:t>
            </a: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useNavigate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 Link, </a:t>
            </a: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useLocation</a:t>
            </a:r>
            <a:endParaRPr lang="en-US" altLang="ko-KR" sz="15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axios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react-quill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quill-image-resize-module-react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dompurify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react-</a:t>
            </a: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js</a:t>
            </a: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-pagination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react-</a:t>
            </a:r>
            <a:r>
              <a:rPr lang="en-US" altLang="ko-KR" sz="1500" dirty="0" err="1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daum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-postcode</a:t>
            </a:r>
          </a:p>
          <a:p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6447" y="1926081"/>
            <a:ext cx="5454316" cy="500136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Node</a:t>
            </a:r>
            <a:endParaRPr lang="en-US" altLang="ko-KR" sz="1700" dirty="0">
              <a:solidFill>
                <a:schemeClr val="accent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express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cors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bcrypt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express-session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express-</a:t>
            </a:r>
            <a:r>
              <a:rPr lang="en-US" altLang="ko-KR" sz="1500" dirty="0" err="1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mysql</a:t>
            </a: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-session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mysql2/promise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mysql2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body-parser</a:t>
            </a: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multer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dotenv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en-US" altLang="ko-KR" sz="11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en-US" altLang="ko-KR" sz="11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en-US" altLang="ko-KR" sz="11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en-US" altLang="ko-KR" sz="11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en-US" altLang="ko-KR" sz="11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en-US" altLang="ko-KR" sz="11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8394" y="1926081"/>
            <a:ext cx="3174643" cy="48397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Python</a:t>
            </a:r>
            <a:endParaRPr lang="en-US" altLang="ko-KR" sz="1700" dirty="0">
              <a:solidFill>
                <a:schemeClr val="accent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  <a:p>
            <a:endParaRPr lang="en-US" altLang="ko-KR" sz="11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뉴스 </a:t>
            </a:r>
            <a:r>
              <a:rPr lang="ko-KR" altLang="en-US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크롤링</a:t>
            </a:r>
            <a:endParaRPr lang="ko-KR" altLang="en-US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requests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beautifulsoup4</a:t>
            </a: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pymysql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python-</a:t>
            </a: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dotenv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워드클라우드</a:t>
            </a:r>
            <a:r>
              <a:rPr lang="ko-KR" altLang="en-US" sz="15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생성</a:t>
            </a:r>
            <a:endParaRPr lang="en-US" altLang="ko-KR" sz="1500" dirty="0" smtClean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konlpy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wordcloud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matplotlib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pandas</a:t>
            </a: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numpy</a:t>
            </a:r>
            <a:endParaRPr lang="en-US" altLang="ko-KR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Pillow</a:t>
            </a:r>
            <a:endParaRPr lang="ko-KR" altLang="en-US" sz="1500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  <a:p>
            <a:endParaRPr lang="ko-KR" altLang="en-US" dirty="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7139" y="5578490"/>
            <a:ext cx="2122697" cy="73353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dirty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Local </a:t>
            </a:r>
            <a:r>
              <a:rPr lang="en-US" altLang="ko-KR" dirty="0" smtClean="0">
                <a:solidFill>
                  <a:schemeClr val="accent1"/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Storage</a:t>
            </a:r>
          </a:p>
          <a:p>
            <a:pPr>
              <a:lnSpc>
                <a:spcPts val="2500"/>
              </a:lnSpc>
            </a:pPr>
            <a:r>
              <a:rPr lang="ko-KR" altLang="en-US" sz="1600" dirty="0" smtClean="0"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프로필 이미지</a:t>
            </a:r>
            <a:endParaRPr lang="ko-KR" altLang="en-US" dirty="0">
              <a:solidFill>
                <a:schemeClr val="accent1"/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217222" y="1505683"/>
            <a:ext cx="1799052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052429" y="1505683"/>
            <a:ext cx="1799052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17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ES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09E09"/>
      </a:accent1>
      <a:accent2>
        <a:srgbClr val="6CC932"/>
      </a:accent2>
      <a:accent3>
        <a:srgbClr val="00F156"/>
      </a:accent3>
      <a:accent4>
        <a:srgbClr val="E0E0E0"/>
      </a:accent4>
      <a:accent5>
        <a:srgbClr val="00ADAC"/>
      </a:accent5>
      <a:accent6>
        <a:srgbClr val="35627B"/>
      </a:accent6>
      <a:hlink>
        <a:srgbClr val="3F3F3F"/>
      </a:hlink>
      <a:folHlink>
        <a:srgbClr val="3F3F3F"/>
      </a:folHlink>
    </a:clrScheme>
    <a:fontScheme name="사용자 지정 1">
      <a:majorFont>
        <a:latin typeface="SF Pro Heavy"/>
        <a:ea typeface="SF Pro Medium"/>
        <a:cs typeface=""/>
      </a:majorFont>
      <a:minorFont>
        <a:latin typeface="SF Pro Regular"/>
        <a:ea typeface="SF Pro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5690</TotalTime>
  <Words>1025</Words>
  <Application>Microsoft Office PowerPoint</Application>
  <PresentationFormat>와이드스크린</PresentationFormat>
  <Paragraphs>382</Paragraphs>
  <Slides>55</Slides>
  <Notes>2</Notes>
  <HiddenSlides>0</HiddenSlides>
  <MMClips>29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8" baseType="lpstr">
      <vt:lpstr>HY중고딕</vt:lpstr>
      <vt:lpstr>SF Pro Heavy</vt:lpstr>
      <vt:lpstr>SF Pro Medium</vt:lpstr>
      <vt:lpstr>SF Pro Regular</vt:lpstr>
      <vt:lpstr>SF Pro Text</vt:lpstr>
      <vt:lpstr>SF Pro Thin</vt:lpstr>
      <vt:lpstr>맑은 고딕</vt:lpstr>
      <vt:lpstr>맑은 고딕 Semilight</vt:lpstr>
      <vt:lpstr>학교안심 바른돋움 B</vt:lpstr>
      <vt:lpstr>학교안심 지우개 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EZEN-15</cp:lastModifiedBy>
  <cp:revision>136</cp:revision>
  <dcterms:created xsi:type="dcterms:W3CDTF">2022-10-11T03:30:09Z</dcterms:created>
  <dcterms:modified xsi:type="dcterms:W3CDTF">2024-04-04T04:39:53Z</dcterms:modified>
  <cp:version/>
</cp:coreProperties>
</file>